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403" r:id="rId2"/>
    <p:sldId id="404" r:id="rId3"/>
    <p:sldId id="405" r:id="rId4"/>
    <p:sldId id="406" r:id="rId5"/>
    <p:sldId id="407" r:id="rId6"/>
    <p:sldId id="408" r:id="rId7"/>
    <p:sldId id="410" r:id="rId8"/>
    <p:sldId id="411" r:id="rId9"/>
    <p:sldId id="412" r:id="rId10"/>
    <p:sldId id="409" r:id="rId11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FFC5"/>
    <a:srgbClr val="61FF61"/>
    <a:srgbClr val="97FF97"/>
    <a:srgbClr val="D16309"/>
    <a:srgbClr val="008600"/>
    <a:srgbClr val="C9FFC9"/>
    <a:srgbClr val="7DFF7D"/>
    <a:srgbClr val="A3FFA3"/>
    <a:srgbClr val="005400"/>
    <a:srgbClr val="CDFF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佈景主題樣式 1 - 輔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中等深淺樣式 4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06799F8-075E-4A3A-A7F6-7FBC6576F1A4}" styleName="佈景主題樣式 2 - 輔色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中等深淺樣式 4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16" autoAdjust="0"/>
    <p:restoredTop sz="94670" autoAdjust="0"/>
  </p:normalViewPr>
  <p:slideViewPr>
    <p:cSldViewPr>
      <p:cViewPr varScale="1">
        <p:scale>
          <a:sx n="115" d="100"/>
          <a:sy n="115" d="100"/>
        </p:scale>
        <p:origin x="-108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EA3E4-F734-4408-BC7D-DF61BC421C83}" type="doc">
      <dgm:prSet loTypeId="urn:microsoft.com/office/officeart/2005/8/layout/cycle6" loCatId="relationship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C42EEF3C-1B10-4D7F-8C6B-B8350C693495}">
      <dgm:prSet phldrT="[文字]" custT="1"/>
      <dgm:spPr>
        <a:solidFill>
          <a:srgbClr val="FF0000"/>
        </a:solidFill>
      </dgm:spPr>
      <dgm:t>
        <a:bodyPr/>
        <a:lstStyle/>
        <a:p>
          <a:pPr algn="ctr"/>
          <a:r>
            <a:rPr lang="zh-TW" altLang="en-US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多元技藝</a:t>
          </a:r>
          <a:endParaRPr lang="zh-TW" altLang="en-US" sz="2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7A72D9DB-9D81-44CF-9EAB-8DB159812F81}" type="parTrans" cxnId="{D7EA81CB-27DF-4D70-8E19-C465A1630165}">
      <dgm:prSet/>
      <dgm:spPr/>
      <dgm:t>
        <a:bodyPr/>
        <a:lstStyle/>
        <a:p>
          <a:pPr algn="ctr"/>
          <a:endParaRPr lang="zh-TW" altLang="en-US" sz="2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90D85416-4146-489C-B941-82B2D532F697}" type="sibTrans" cxnId="{D7EA81CB-27DF-4D70-8E19-C465A1630165}">
      <dgm:prSet/>
      <dgm:spPr/>
      <dgm:t>
        <a:bodyPr/>
        <a:lstStyle/>
        <a:p>
          <a:pPr algn="ctr"/>
          <a:endParaRPr lang="zh-TW" altLang="en-US" sz="2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DBC7507D-7A7B-4754-90DC-64FE105C3DA4}">
      <dgm:prSet phldrT="[文字]" custT="1"/>
      <dgm:spPr>
        <a:solidFill>
          <a:srgbClr val="00B050"/>
        </a:solidFill>
      </dgm:spPr>
      <dgm:t>
        <a:bodyPr/>
        <a:lstStyle/>
        <a:p>
          <a:pPr algn="ctr"/>
          <a:r>
            <a:rPr lang="zh-TW" altLang="en-US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職涯探索</a:t>
          </a:r>
          <a:endParaRPr lang="zh-TW" altLang="en-US" sz="2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AB10CB60-FB0B-4DF5-851D-9530A8035C0D}" type="parTrans" cxnId="{1B0EB275-EE83-44AB-9D39-86060FEAAC1A}">
      <dgm:prSet/>
      <dgm:spPr/>
      <dgm:t>
        <a:bodyPr/>
        <a:lstStyle/>
        <a:p>
          <a:pPr algn="ctr"/>
          <a:endParaRPr lang="zh-TW" altLang="en-US" sz="2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5703528-9989-4468-BFFB-19F8FDA72ABE}" type="sibTrans" cxnId="{1B0EB275-EE83-44AB-9D39-86060FEAAC1A}">
      <dgm:prSet/>
      <dgm:spPr/>
      <dgm:t>
        <a:bodyPr/>
        <a:lstStyle/>
        <a:p>
          <a:pPr algn="ctr"/>
          <a:endParaRPr lang="zh-TW" altLang="en-US" sz="2200" b="1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F2C05382-1D02-44A4-A72A-23A6E0F5CF4D}">
      <dgm:prSet phldrT="[文字]" custT="1"/>
      <dgm:spPr>
        <a:solidFill>
          <a:srgbClr val="00B0F0"/>
        </a:solidFill>
      </dgm:spPr>
      <dgm:t>
        <a:bodyPr/>
        <a:lstStyle/>
        <a:p>
          <a:pPr algn="ctr"/>
          <a:r>
            <a:rPr lang="zh-TW" altLang="en-US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特色教學</a:t>
          </a:r>
          <a:endParaRPr lang="zh-TW" altLang="en-US" sz="22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gm:t>
    </dgm:pt>
    <dgm:pt modelId="{26394E34-A869-42D4-9213-943372286495}" type="parTrans" cxnId="{EC053D4B-3435-449C-81F2-BF30D9B9FC9B}">
      <dgm:prSet/>
      <dgm:spPr/>
      <dgm:t>
        <a:bodyPr/>
        <a:lstStyle/>
        <a:p>
          <a:endParaRPr lang="zh-TW" altLang="en-US" sz="2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8ABFA9D-B4FF-4F50-8B40-9A0E74AA6BA3}" type="sibTrans" cxnId="{EC053D4B-3435-449C-81F2-BF30D9B9FC9B}">
      <dgm:prSet/>
      <dgm:spPr/>
      <dgm:t>
        <a:bodyPr/>
        <a:lstStyle/>
        <a:p>
          <a:endParaRPr lang="zh-TW" altLang="en-US" sz="220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0B9C2D-76A2-4114-B6A8-38D0BCC43382}" type="pres">
      <dgm:prSet presAssocID="{95DEA3E4-F734-4408-BC7D-DF61BC421C8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F1B252C-E1F8-481B-AF28-DEAF7299C1AB}" type="pres">
      <dgm:prSet presAssocID="{C42EEF3C-1B10-4D7F-8C6B-B8350C693495}" presName="node" presStyleLbl="node1" presStyleIdx="0" presStyleCnt="3" custScaleX="68139" custScaleY="51038" custRadScaleRad="99985" custRadScaleInc="304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7E5381B-41D7-42B1-A9C7-765D01389933}" type="pres">
      <dgm:prSet presAssocID="{C42EEF3C-1B10-4D7F-8C6B-B8350C693495}" presName="spNode" presStyleCnt="0"/>
      <dgm:spPr/>
      <dgm:t>
        <a:bodyPr/>
        <a:lstStyle/>
        <a:p>
          <a:endParaRPr lang="zh-TW" altLang="en-US"/>
        </a:p>
      </dgm:t>
    </dgm:pt>
    <dgm:pt modelId="{F1A14BB6-AFCA-4293-8344-8F6E1B69E1C4}" type="pres">
      <dgm:prSet presAssocID="{90D85416-4146-489C-B941-82B2D532F697}" presName="sibTrans" presStyleLbl="sibTrans1D1" presStyleIdx="0" presStyleCnt="3"/>
      <dgm:spPr/>
      <dgm:t>
        <a:bodyPr/>
        <a:lstStyle/>
        <a:p>
          <a:endParaRPr lang="zh-TW" altLang="en-US"/>
        </a:p>
      </dgm:t>
    </dgm:pt>
    <dgm:pt modelId="{BF6C4803-0378-472B-B604-468F7FF1EDDF}" type="pres">
      <dgm:prSet presAssocID="{DBC7507D-7A7B-4754-90DC-64FE105C3DA4}" presName="node" presStyleLbl="node1" presStyleIdx="1" presStyleCnt="3" custScaleX="73308" custScaleY="5340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B714FA0-6CD2-450C-842C-D756E305921D}" type="pres">
      <dgm:prSet presAssocID="{DBC7507D-7A7B-4754-90DC-64FE105C3DA4}" presName="spNode" presStyleCnt="0"/>
      <dgm:spPr/>
      <dgm:t>
        <a:bodyPr/>
        <a:lstStyle/>
        <a:p>
          <a:endParaRPr lang="zh-TW" altLang="en-US"/>
        </a:p>
      </dgm:t>
    </dgm:pt>
    <dgm:pt modelId="{8A7001B5-B870-4C95-BCF1-C737A0F3CB06}" type="pres">
      <dgm:prSet presAssocID="{25703528-9989-4468-BFFB-19F8FDA72ABE}" presName="sibTrans" presStyleLbl="sibTrans1D1" presStyleIdx="1" presStyleCnt="3"/>
      <dgm:spPr/>
      <dgm:t>
        <a:bodyPr/>
        <a:lstStyle/>
        <a:p>
          <a:endParaRPr lang="zh-TW" altLang="en-US"/>
        </a:p>
      </dgm:t>
    </dgm:pt>
    <dgm:pt modelId="{0CD73A87-E638-49A0-9143-C6533A674E3D}" type="pres">
      <dgm:prSet presAssocID="{F2C05382-1D02-44A4-A72A-23A6E0F5CF4D}" presName="node" presStyleLbl="node1" presStyleIdx="2" presStyleCnt="3" custScaleX="68127" custScaleY="5226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FC763F-CF0C-45E9-BB52-A01BE8CF2485}" type="pres">
      <dgm:prSet presAssocID="{F2C05382-1D02-44A4-A72A-23A6E0F5CF4D}" presName="spNode" presStyleCnt="0"/>
      <dgm:spPr/>
      <dgm:t>
        <a:bodyPr/>
        <a:lstStyle/>
        <a:p>
          <a:endParaRPr lang="zh-TW" altLang="en-US"/>
        </a:p>
      </dgm:t>
    </dgm:pt>
    <dgm:pt modelId="{1401D153-876D-4453-8964-A80FCE1EE2D7}" type="pres">
      <dgm:prSet presAssocID="{D8ABFA9D-B4FF-4F50-8B40-9A0E74AA6BA3}" presName="sibTrans" presStyleLbl="sibTrans1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1B0EB275-EE83-44AB-9D39-86060FEAAC1A}" srcId="{95DEA3E4-F734-4408-BC7D-DF61BC421C83}" destId="{DBC7507D-7A7B-4754-90DC-64FE105C3DA4}" srcOrd="1" destOrd="0" parTransId="{AB10CB60-FB0B-4DF5-851D-9530A8035C0D}" sibTransId="{25703528-9989-4468-BFFB-19F8FDA72ABE}"/>
    <dgm:cxn modelId="{E7C0E11D-A750-4EC0-A946-B5747A37C7C7}" type="presOf" srcId="{90D85416-4146-489C-B941-82B2D532F697}" destId="{F1A14BB6-AFCA-4293-8344-8F6E1B69E1C4}" srcOrd="0" destOrd="0" presId="urn:microsoft.com/office/officeart/2005/8/layout/cycle6"/>
    <dgm:cxn modelId="{F1EEDE90-1431-4D9E-B923-203AA4433ADC}" type="presOf" srcId="{C42EEF3C-1B10-4D7F-8C6B-B8350C693495}" destId="{4F1B252C-E1F8-481B-AF28-DEAF7299C1AB}" srcOrd="0" destOrd="0" presId="urn:microsoft.com/office/officeart/2005/8/layout/cycle6"/>
    <dgm:cxn modelId="{EC053D4B-3435-449C-81F2-BF30D9B9FC9B}" srcId="{95DEA3E4-F734-4408-BC7D-DF61BC421C83}" destId="{F2C05382-1D02-44A4-A72A-23A6E0F5CF4D}" srcOrd="2" destOrd="0" parTransId="{26394E34-A869-42D4-9213-943372286495}" sibTransId="{D8ABFA9D-B4FF-4F50-8B40-9A0E74AA6BA3}"/>
    <dgm:cxn modelId="{ACA39F2D-5F11-42CF-8552-C30F46B7160E}" type="presOf" srcId="{25703528-9989-4468-BFFB-19F8FDA72ABE}" destId="{8A7001B5-B870-4C95-BCF1-C737A0F3CB06}" srcOrd="0" destOrd="0" presId="urn:microsoft.com/office/officeart/2005/8/layout/cycle6"/>
    <dgm:cxn modelId="{1B6E54DD-B3E8-4806-BB85-16C017906593}" type="presOf" srcId="{95DEA3E4-F734-4408-BC7D-DF61BC421C83}" destId="{8F0B9C2D-76A2-4114-B6A8-38D0BCC43382}" srcOrd="0" destOrd="0" presId="urn:microsoft.com/office/officeart/2005/8/layout/cycle6"/>
    <dgm:cxn modelId="{E0A70F8B-834F-43A5-AB0D-A7987B9039A3}" type="presOf" srcId="{F2C05382-1D02-44A4-A72A-23A6E0F5CF4D}" destId="{0CD73A87-E638-49A0-9143-C6533A674E3D}" srcOrd="0" destOrd="0" presId="urn:microsoft.com/office/officeart/2005/8/layout/cycle6"/>
    <dgm:cxn modelId="{E367BC8B-BCC7-40B0-AEE6-84901B02E01D}" type="presOf" srcId="{D8ABFA9D-B4FF-4F50-8B40-9A0E74AA6BA3}" destId="{1401D153-876D-4453-8964-A80FCE1EE2D7}" srcOrd="0" destOrd="0" presId="urn:microsoft.com/office/officeart/2005/8/layout/cycle6"/>
    <dgm:cxn modelId="{D7EA81CB-27DF-4D70-8E19-C465A1630165}" srcId="{95DEA3E4-F734-4408-BC7D-DF61BC421C83}" destId="{C42EEF3C-1B10-4D7F-8C6B-B8350C693495}" srcOrd="0" destOrd="0" parTransId="{7A72D9DB-9D81-44CF-9EAB-8DB159812F81}" sibTransId="{90D85416-4146-489C-B941-82B2D532F697}"/>
    <dgm:cxn modelId="{DDA10BA1-16FC-4D08-89D8-BA0FAAA7B06C}" type="presOf" srcId="{DBC7507D-7A7B-4754-90DC-64FE105C3DA4}" destId="{BF6C4803-0378-472B-B604-468F7FF1EDDF}" srcOrd="0" destOrd="0" presId="urn:microsoft.com/office/officeart/2005/8/layout/cycle6"/>
    <dgm:cxn modelId="{10E8DF40-75F5-4B3F-8AAF-C44124EE39FB}" type="presParOf" srcId="{8F0B9C2D-76A2-4114-B6A8-38D0BCC43382}" destId="{4F1B252C-E1F8-481B-AF28-DEAF7299C1AB}" srcOrd="0" destOrd="0" presId="urn:microsoft.com/office/officeart/2005/8/layout/cycle6"/>
    <dgm:cxn modelId="{F19CB3E8-370E-4506-AF02-CDF2BE7AC9BD}" type="presParOf" srcId="{8F0B9C2D-76A2-4114-B6A8-38D0BCC43382}" destId="{47E5381B-41D7-42B1-A9C7-765D01389933}" srcOrd="1" destOrd="0" presId="urn:microsoft.com/office/officeart/2005/8/layout/cycle6"/>
    <dgm:cxn modelId="{E35EDA9B-9814-431C-AB3A-155907CBB809}" type="presParOf" srcId="{8F0B9C2D-76A2-4114-B6A8-38D0BCC43382}" destId="{F1A14BB6-AFCA-4293-8344-8F6E1B69E1C4}" srcOrd="2" destOrd="0" presId="urn:microsoft.com/office/officeart/2005/8/layout/cycle6"/>
    <dgm:cxn modelId="{74AEBEA5-52CA-47FF-9F84-019A9BBB9D01}" type="presParOf" srcId="{8F0B9C2D-76A2-4114-B6A8-38D0BCC43382}" destId="{BF6C4803-0378-472B-B604-468F7FF1EDDF}" srcOrd="3" destOrd="0" presId="urn:microsoft.com/office/officeart/2005/8/layout/cycle6"/>
    <dgm:cxn modelId="{3DCCB199-B42A-4B9C-85D9-260F88E37317}" type="presParOf" srcId="{8F0B9C2D-76A2-4114-B6A8-38D0BCC43382}" destId="{3B714FA0-6CD2-450C-842C-D756E305921D}" srcOrd="4" destOrd="0" presId="urn:microsoft.com/office/officeart/2005/8/layout/cycle6"/>
    <dgm:cxn modelId="{0848F0D1-5DA7-4FF9-B2B2-181ED94B7A4A}" type="presParOf" srcId="{8F0B9C2D-76A2-4114-B6A8-38D0BCC43382}" destId="{8A7001B5-B870-4C95-BCF1-C737A0F3CB06}" srcOrd="5" destOrd="0" presId="urn:microsoft.com/office/officeart/2005/8/layout/cycle6"/>
    <dgm:cxn modelId="{92E85908-EE0C-4B44-8816-4944C94C5797}" type="presParOf" srcId="{8F0B9C2D-76A2-4114-B6A8-38D0BCC43382}" destId="{0CD73A87-E638-49A0-9143-C6533A674E3D}" srcOrd="6" destOrd="0" presId="urn:microsoft.com/office/officeart/2005/8/layout/cycle6"/>
    <dgm:cxn modelId="{93ECF643-B6FC-4773-8ED9-D45F245EA14D}" type="presParOf" srcId="{8F0B9C2D-76A2-4114-B6A8-38D0BCC43382}" destId="{4DFC763F-CF0C-45E9-BB52-A01BE8CF2485}" srcOrd="7" destOrd="0" presId="urn:microsoft.com/office/officeart/2005/8/layout/cycle6"/>
    <dgm:cxn modelId="{B3F3A3D0-632C-4EE8-90EB-96A4F6BE82C7}" type="presParOf" srcId="{8F0B9C2D-76A2-4114-B6A8-38D0BCC43382}" destId="{1401D153-876D-4453-8964-A80FCE1EE2D7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B252C-E1F8-481B-AF28-DEAF7299C1AB}">
      <dsp:nvSpPr>
        <dsp:cNvPr id="0" name=""/>
        <dsp:cNvSpPr/>
      </dsp:nvSpPr>
      <dsp:spPr>
        <a:xfrm>
          <a:off x="2990679" y="202049"/>
          <a:ext cx="1714485" cy="834728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多元技藝</a:t>
          </a:r>
          <a:endParaRPr lang="zh-TW" altLang="en-US" sz="2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3031427" y="242797"/>
        <a:ext cx="1632989" cy="753232"/>
      </dsp:txXfrm>
    </dsp:sp>
    <dsp:sp modelId="{F1A14BB6-AFCA-4293-8344-8F6E1B69E1C4}">
      <dsp:nvSpPr>
        <dsp:cNvPr id="0" name=""/>
        <dsp:cNvSpPr/>
      </dsp:nvSpPr>
      <dsp:spPr>
        <a:xfrm>
          <a:off x="1618443" y="618908"/>
          <a:ext cx="4366027" cy="4366027"/>
        </a:xfrm>
        <a:custGeom>
          <a:avLst/>
          <a:gdLst/>
          <a:ahLst/>
          <a:cxnLst/>
          <a:rect l="0" t="0" r="0" b="0"/>
          <a:pathLst>
            <a:path>
              <a:moveTo>
                <a:pt x="3112973" y="207988"/>
              </a:moveTo>
              <a:arcTo wR="2183013" hR="2183013" stAng="17712832" swAng="4888343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6C4803-0378-472B-B604-468F7FF1EDDF}">
      <dsp:nvSpPr>
        <dsp:cNvPr id="0" name=""/>
        <dsp:cNvSpPr/>
      </dsp:nvSpPr>
      <dsp:spPr>
        <a:xfrm>
          <a:off x="4769828" y="3456385"/>
          <a:ext cx="1844545" cy="873456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職涯探索</a:t>
          </a:r>
          <a:endParaRPr lang="zh-TW" altLang="en-US" sz="2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4812467" y="3499024"/>
        <a:ext cx="1759267" cy="788178"/>
      </dsp:txXfrm>
    </dsp:sp>
    <dsp:sp modelId="{8A7001B5-B870-4C95-BCF1-C737A0F3CB06}">
      <dsp:nvSpPr>
        <dsp:cNvPr id="0" name=""/>
        <dsp:cNvSpPr/>
      </dsp:nvSpPr>
      <dsp:spPr>
        <a:xfrm>
          <a:off x="1618542" y="618593"/>
          <a:ext cx="4366027" cy="4366027"/>
        </a:xfrm>
        <a:custGeom>
          <a:avLst/>
          <a:gdLst/>
          <a:ahLst/>
          <a:cxnLst/>
          <a:rect l="0" t="0" r="0" b="0"/>
          <a:pathLst>
            <a:path>
              <a:moveTo>
                <a:pt x="3719824" y="3733419"/>
              </a:moveTo>
              <a:arcTo wR="2183013" hR="2183013" stAng="2715138" swAng="5390312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D73A87-E638-49A0-9143-C6533A674E3D}">
      <dsp:nvSpPr>
        <dsp:cNvPr id="0" name=""/>
        <dsp:cNvSpPr/>
      </dsp:nvSpPr>
      <dsp:spPr>
        <a:xfrm>
          <a:off x="1053919" y="3465749"/>
          <a:ext cx="1714183" cy="854730"/>
        </a:xfrm>
        <a:prstGeom prst="round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rPr>
            <a:t>特色教學</a:t>
          </a:r>
          <a:endParaRPr lang="zh-TW" altLang="en-US" sz="22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itchFamily="34" charset="-120"/>
            <a:ea typeface="微軟正黑體" pitchFamily="34" charset="-120"/>
          </a:endParaRPr>
        </a:p>
      </dsp:txBody>
      <dsp:txXfrm>
        <a:off x="1095643" y="3507473"/>
        <a:ext cx="1630735" cy="771282"/>
      </dsp:txXfrm>
    </dsp:sp>
    <dsp:sp modelId="{1401D153-876D-4453-8964-A80FCE1EE2D7}">
      <dsp:nvSpPr>
        <dsp:cNvPr id="0" name=""/>
        <dsp:cNvSpPr/>
      </dsp:nvSpPr>
      <dsp:spPr>
        <a:xfrm>
          <a:off x="1618642" y="618906"/>
          <a:ext cx="4366027" cy="4366027"/>
        </a:xfrm>
        <a:custGeom>
          <a:avLst/>
          <a:gdLst/>
          <a:ahLst/>
          <a:cxnLst/>
          <a:rect l="0" t="0" r="0" b="0"/>
          <a:pathLst>
            <a:path>
              <a:moveTo>
                <a:pt x="94526" y="2818443"/>
              </a:moveTo>
              <a:arcTo wR="2183013" hR="2183013" stAng="9784646" swAng="5060042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6" cy="496966"/>
          </a:xfrm>
          <a:prstGeom prst="rect">
            <a:avLst/>
          </a:prstGeom>
        </p:spPr>
        <p:txBody>
          <a:bodyPr vert="horz" lIns="91553" tIns="45776" rIns="91553" bIns="4577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9" y="1"/>
            <a:ext cx="2949786" cy="496966"/>
          </a:xfrm>
          <a:prstGeom prst="rect">
            <a:avLst/>
          </a:prstGeom>
        </p:spPr>
        <p:txBody>
          <a:bodyPr vert="horz" lIns="91553" tIns="45776" rIns="91553" bIns="45776" rtlCol="0"/>
          <a:lstStyle>
            <a:lvl1pPr algn="r">
              <a:defRPr sz="1200"/>
            </a:lvl1pPr>
          </a:lstStyle>
          <a:p>
            <a:fld id="{40B752E2-21D0-4D65-8509-A1B8A86A6604}" type="datetimeFigureOut">
              <a:rPr lang="zh-TW" altLang="en-US" smtClean="0"/>
              <a:pPr/>
              <a:t>2015/11/27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1" y="9440647"/>
            <a:ext cx="2949786" cy="496966"/>
          </a:xfrm>
          <a:prstGeom prst="rect">
            <a:avLst/>
          </a:prstGeom>
        </p:spPr>
        <p:txBody>
          <a:bodyPr vert="horz" lIns="91553" tIns="45776" rIns="91553" bIns="4577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9" y="9440647"/>
            <a:ext cx="2949786" cy="496966"/>
          </a:xfrm>
          <a:prstGeom prst="rect">
            <a:avLst/>
          </a:prstGeom>
        </p:spPr>
        <p:txBody>
          <a:bodyPr vert="horz" lIns="91553" tIns="45776" rIns="91553" bIns="45776" rtlCol="0" anchor="b"/>
          <a:lstStyle>
            <a:lvl1pPr algn="r">
              <a:defRPr sz="1200"/>
            </a:lvl1pPr>
          </a:lstStyle>
          <a:p>
            <a:fld id="{3BCCADBE-86DC-49D7-B61D-52EEC917FFF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52419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786" cy="496966"/>
          </a:xfrm>
          <a:prstGeom prst="rect">
            <a:avLst/>
          </a:prstGeom>
        </p:spPr>
        <p:txBody>
          <a:bodyPr vert="horz" lIns="91553" tIns="45776" rIns="91553" bIns="45776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9" y="1"/>
            <a:ext cx="2949786" cy="496966"/>
          </a:xfrm>
          <a:prstGeom prst="rect">
            <a:avLst/>
          </a:prstGeom>
        </p:spPr>
        <p:txBody>
          <a:bodyPr vert="horz" lIns="91553" tIns="45776" rIns="91553" bIns="45776" rtlCol="0"/>
          <a:lstStyle>
            <a:lvl1pPr algn="r">
              <a:defRPr sz="1200"/>
            </a:lvl1pPr>
          </a:lstStyle>
          <a:p>
            <a:fld id="{C02FF184-0F82-4A6B-A289-7FBA0F84B7EC}" type="datetimeFigureOut">
              <a:rPr lang="zh-TW" altLang="en-US" smtClean="0"/>
              <a:pPr/>
              <a:t>2015/11/27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3" tIns="45776" rIns="91553" bIns="45776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1" y="4721186"/>
            <a:ext cx="5445760" cy="4472703"/>
          </a:xfrm>
          <a:prstGeom prst="rect">
            <a:avLst/>
          </a:prstGeom>
        </p:spPr>
        <p:txBody>
          <a:bodyPr vert="horz" lIns="91553" tIns="45776" rIns="91553" bIns="45776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1" y="9440647"/>
            <a:ext cx="2949786" cy="496966"/>
          </a:xfrm>
          <a:prstGeom prst="rect">
            <a:avLst/>
          </a:prstGeom>
        </p:spPr>
        <p:txBody>
          <a:bodyPr vert="horz" lIns="91553" tIns="45776" rIns="91553" bIns="45776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9" y="9440647"/>
            <a:ext cx="2949786" cy="496966"/>
          </a:xfrm>
          <a:prstGeom prst="rect">
            <a:avLst/>
          </a:prstGeom>
        </p:spPr>
        <p:txBody>
          <a:bodyPr vert="horz" lIns="91553" tIns="45776" rIns="91553" bIns="45776" rtlCol="0" anchor="b"/>
          <a:lstStyle>
            <a:lvl1pPr algn="r">
              <a:defRPr sz="1200"/>
            </a:lvl1pPr>
          </a:lstStyle>
          <a:p>
            <a:fld id="{72712290-9CBE-4392-96C0-AA0357EDC04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9335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565C-A350-4AAB-AC16-1C2D3AB34F25}" type="datetimeFigureOut">
              <a:rPr lang="zh-TW" altLang="en-US" smtClean="0"/>
              <a:pPr/>
              <a:t>2015/11/27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8B67-6AA5-4794-BCE0-3E7FBC28D70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565C-A350-4AAB-AC16-1C2D3AB34F25}" type="datetimeFigureOut">
              <a:rPr lang="zh-TW" altLang="en-US" smtClean="0"/>
              <a:pPr/>
              <a:t>2015/11/27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8B67-6AA5-4794-BCE0-3E7FBC28D70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565C-A350-4AAB-AC16-1C2D3AB34F25}" type="datetimeFigureOut">
              <a:rPr lang="zh-TW" altLang="en-US" smtClean="0"/>
              <a:pPr/>
              <a:t>2015/11/27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8B67-6AA5-4794-BCE0-3E7FBC28D70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565C-A350-4AAB-AC16-1C2D3AB34F25}" type="datetimeFigureOut">
              <a:rPr lang="zh-TW" altLang="en-US" smtClean="0"/>
              <a:pPr/>
              <a:t>2015/11/27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8B67-6AA5-4794-BCE0-3E7FBC28D70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565C-A350-4AAB-AC16-1C2D3AB34F25}" type="datetimeFigureOut">
              <a:rPr lang="zh-TW" altLang="en-US" smtClean="0"/>
              <a:pPr/>
              <a:t>2015/11/27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8B67-6AA5-4794-BCE0-3E7FBC28D70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565C-A350-4AAB-AC16-1C2D3AB34F25}" type="datetimeFigureOut">
              <a:rPr lang="zh-TW" altLang="en-US" smtClean="0"/>
              <a:pPr/>
              <a:t>2015/11/27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8B67-6AA5-4794-BCE0-3E7FBC28D70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565C-A350-4AAB-AC16-1C2D3AB34F25}" type="datetimeFigureOut">
              <a:rPr lang="zh-TW" altLang="en-US" smtClean="0"/>
              <a:pPr/>
              <a:t>2015/11/27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8B67-6AA5-4794-BCE0-3E7FBC28D70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565C-A350-4AAB-AC16-1C2D3AB34F25}" type="datetimeFigureOut">
              <a:rPr lang="zh-TW" altLang="en-US" smtClean="0"/>
              <a:pPr/>
              <a:t>2015/11/27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8B67-6AA5-4794-BCE0-3E7FBC28D70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565C-A350-4AAB-AC16-1C2D3AB34F25}" type="datetimeFigureOut">
              <a:rPr lang="zh-TW" altLang="en-US" smtClean="0"/>
              <a:pPr/>
              <a:t>2015/11/27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8B67-6AA5-4794-BCE0-3E7FBC28D70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565C-A350-4AAB-AC16-1C2D3AB34F25}" type="datetimeFigureOut">
              <a:rPr lang="zh-TW" altLang="en-US" smtClean="0"/>
              <a:pPr/>
              <a:t>2015/11/27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8B67-6AA5-4794-BCE0-3E7FBC28D70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A565C-A350-4AAB-AC16-1C2D3AB34F25}" type="datetimeFigureOut">
              <a:rPr lang="zh-TW" altLang="en-US" smtClean="0"/>
              <a:pPr/>
              <a:t>2015/11/27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528B67-6AA5-4794-BCE0-3E7FBC28D70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A565C-A350-4AAB-AC16-1C2D3AB34F25}" type="datetimeFigureOut">
              <a:rPr lang="zh-TW" altLang="en-US" smtClean="0"/>
              <a:pPr/>
              <a:t>2015/11/27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28B67-6AA5-4794-BCE0-3E7FBC28D706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圓角化對角線角落矩形 6"/>
          <p:cNvSpPr/>
          <p:nvPr userDrawn="1"/>
        </p:nvSpPr>
        <p:spPr>
          <a:xfrm>
            <a:off x="0" y="6525384"/>
            <a:ext cx="9180512" cy="36000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圓角化對角線角落矩形 7"/>
          <p:cNvSpPr/>
          <p:nvPr userDrawn="1"/>
        </p:nvSpPr>
        <p:spPr>
          <a:xfrm>
            <a:off x="0" y="0"/>
            <a:ext cx="9144000" cy="72000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圓角矩形 8"/>
          <p:cNvSpPr/>
          <p:nvPr userDrawn="1"/>
        </p:nvSpPr>
        <p:spPr>
          <a:xfrm>
            <a:off x="0" y="0"/>
            <a:ext cx="9128767" cy="10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圓角矩形 9"/>
          <p:cNvSpPr/>
          <p:nvPr userDrawn="1"/>
        </p:nvSpPr>
        <p:spPr>
          <a:xfrm>
            <a:off x="1" y="6777384"/>
            <a:ext cx="9180512" cy="10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12" Type="http://schemas.openxmlformats.org/officeDocument/2006/relationships/image" Target="../media/image6.jpeg"/><Relationship Id="rId17" Type="http://schemas.openxmlformats.org/officeDocument/2006/relationships/image" Target="../media/image11.jpeg"/><Relationship Id="rId2" Type="http://schemas.openxmlformats.org/officeDocument/2006/relationships/diagramData" Target="../diagrams/data1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11" Type="http://schemas.openxmlformats.org/officeDocument/2006/relationships/image" Target="../media/image5.jpeg"/><Relationship Id="rId5" Type="http://schemas.openxmlformats.org/officeDocument/2006/relationships/diagramColors" Target="../diagrams/colors1.xml"/><Relationship Id="rId15" Type="http://schemas.openxmlformats.org/officeDocument/2006/relationships/image" Target="../media/image9.jpeg"/><Relationship Id="rId10" Type="http://schemas.openxmlformats.org/officeDocument/2006/relationships/image" Target="../media/image4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jpeg"/><Relationship Id="rId1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572000" y="768"/>
            <a:ext cx="4572000" cy="6857231"/>
          </a:xfrm>
          <a:prstGeom prst="rect">
            <a:avLst/>
          </a:prstGeom>
          <a:solidFill>
            <a:srgbClr val="0086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甜甜圈 5"/>
          <p:cNvSpPr/>
          <p:nvPr/>
        </p:nvSpPr>
        <p:spPr>
          <a:xfrm>
            <a:off x="2756942" y="1413176"/>
            <a:ext cx="3600000" cy="3600000"/>
          </a:xfrm>
          <a:prstGeom prst="donut">
            <a:avLst>
              <a:gd name="adj" fmla="val 7533"/>
            </a:avLst>
          </a:prstGeom>
          <a:gradFill flip="none" rotWithShape="1">
            <a:gsLst>
              <a:gs pos="49000">
                <a:srgbClr val="FFFFFF">
                  <a:alpha val="0"/>
                </a:srgbClr>
              </a:gs>
              <a:gs pos="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甜甜圈 6"/>
          <p:cNvSpPr/>
          <p:nvPr/>
        </p:nvSpPr>
        <p:spPr>
          <a:xfrm rot="4612967">
            <a:off x="3206942" y="1863176"/>
            <a:ext cx="2700000" cy="2700000"/>
          </a:xfrm>
          <a:prstGeom prst="donut">
            <a:avLst>
              <a:gd name="adj" fmla="val 9124"/>
            </a:avLst>
          </a:prstGeom>
          <a:gradFill flip="none" rotWithShape="1">
            <a:gsLst>
              <a:gs pos="49000">
                <a:srgbClr val="FFFFFF">
                  <a:alpha val="0"/>
                </a:srgbClr>
              </a:gs>
              <a:gs pos="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3656942" y="2312407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5364088" y="3212976"/>
            <a:ext cx="3528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zh-TW" altLang="zh-TW" sz="3200" b="1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學生優勢潛能開發及學校特色能力</a:t>
            </a:r>
            <a:endParaRPr lang="en-US" altLang="zh-TW" sz="3200" b="1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10465" y="3212976"/>
            <a:ext cx="3435638" cy="999509"/>
          </a:xfrm>
          <a:prstGeom prst="rect">
            <a:avLst/>
          </a:prstGeom>
          <a:gradFill>
            <a:gsLst>
              <a:gs pos="73327">
                <a:srgbClr val="FFFFFF"/>
              </a:gs>
              <a:gs pos="21658">
                <a:srgbClr val="FFFFFF"/>
              </a:gs>
              <a:gs pos="49000">
                <a:srgbClr val="FFFFFF">
                  <a:alpha val="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899593" y="4653136"/>
            <a:ext cx="22509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TW" alt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子計畫編號 </a:t>
            </a:r>
            <a:r>
              <a:rPr lang="en-US" altLang="zh-TW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104-6</a:t>
            </a:r>
            <a:endParaRPr lang="en-US" altLang="zh-TW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676729" y="2915214"/>
            <a:ext cx="2263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rinda" panose="020B0502040204020203" pitchFamily="34" charset="0"/>
              </a:rPr>
              <a:t>嶺東高中</a:t>
            </a:r>
            <a:endParaRPr lang="zh-TW" altLang="en-US" sz="32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Vrinda" panose="020B0502040204020203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421108" y="5847655"/>
            <a:ext cx="1646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嶺東高中</a:t>
            </a:r>
            <a:endParaRPr lang="en-US" altLang="zh-TW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3541286" y="2995934"/>
            <a:ext cx="2542883" cy="608889"/>
            <a:chOff x="564602" y="564094"/>
            <a:chExt cx="2083564" cy="441314"/>
          </a:xfrm>
        </p:grpSpPr>
        <p:sp>
          <p:nvSpPr>
            <p:cNvPr id="15" name="橢圓 14"/>
            <p:cNvSpPr/>
            <p:nvPr/>
          </p:nvSpPr>
          <p:spPr>
            <a:xfrm rot="21331621">
              <a:off x="564602" y="564094"/>
              <a:ext cx="2083564" cy="441314"/>
            </a:xfrm>
            <a:prstGeom prst="ellipse">
              <a:avLst/>
            </a:prstGeom>
            <a:solidFill>
              <a:schemeClr val="accent3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6" name="矩形 15"/>
            <p:cNvSpPr/>
            <p:nvPr/>
          </p:nvSpPr>
          <p:spPr>
            <a:xfrm rot="21324188">
              <a:off x="695980" y="655273"/>
              <a:ext cx="1814143" cy="2676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en-US" altLang="zh-TW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104</a:t>
              </a:r>
              <a:r>
                <a:rPr lang="zh-TW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學年度活動成果</a:t>
              </a:r>
              <a:endPara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5353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61505E-6 L -0.2783 -0.2686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24" y="-1344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5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50"/>
                            </p:stCondLst>
                            <p:childTnLst>
                              <p:par>
                                <p:cTn id="5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7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25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9" grpId="0"/>
      <p:bldP spid="10" grpId="0" animBg="1"/>
      <p:bldP spid="10" grpId="1" animBg="1"/>
      <p:bldP spid="11" grpId="0"/>
      <p:bldP spid="12" grpId="0"/>
      <p:bldP spid="12" grpId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4572000" y="768"/>
            <a:ext cx="4572000" cy="6857231"/>
          </a:xfrm>
          <a:prstGeom prst="rect">
            <a:avLst/>
          </a:prstGeom>
          <a:solidFill>
            <a:srgbClr val="008600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甜甜圈 5"/>
          <p:cNvSpPr/>
          <p:nvPr/>
        </p:nvSpPr>
        <p:spPr>
          <a:xfrm>
            <a:off x="2756942" y="1413176"/>
            <a:ext cx="3600000" cy="3600000"/>
          </a:xfrm>
          <a:prstGeom prst="donut">
            <a:avLst>
              <a:gd name="adj" fmla="val 7533"/>
            </a:avLst>
          </a:prstGeom>
          <a:gradFill flip="none" rotWithShape="1">
            <a:gsLst>
              <a:gs pos="49000">
                <a:srgbClr val="FFFFFF">
                  <a:alpha val="0"/>
                </a:srgbClr>
              </a:gs>
              <a:gs pos="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甜甜圈 6"/>
          <p:cNvSpPr/>
          <p:nvPr/>
        </p:nvSpPr>
        <p:spPr>
          <a:xfrm rot="4612967">
            <a:off x="3206942" y="1863176"/>
            <a:ext cx="2700000" cy="2700000"/>
          </a:xfrm>
          <a:prstGeom prst="donut">
            <a:avLst>
              <a:gd name="adj" fmla="val 9124"/>
            </a:avLst>
          </a:prstGeom>
          <a:gradFill flip="none" rotWithShape="1">
            <a:gsLst>
              <a:gs pos="49000">
                <a:srgbClr val="FFFFFF">
                  <a:alpha val="0"/>
                </a:srgbClr>
              </a:gs>
              <a:gs pos="0">
                <a:schemeClr val="bg1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橢圓 7"/>
          <p:cNvSpPr/>
          <p:nvPr/>
        </p:nvSpPr>
        <p:spPr>
          <a:xfrm>
            <a:off x="3656942" y="2312407"/>
            <a:ext cx="1800000" cy="180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>
            <a:hlinkClick r:id="" action="ppaction://hlinkshowjump?jump=firstslide"/>
          </p:cNvPr>
          <p:cNvSpPr txBox="1"/>
          <p:nvPr/>
        </p:nvSpPr>
        <p:spPr>
          <a:xfrm>
            <a:off x="5364088" y="3429000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2400"/>
              </a:spcBef>
            </a:pPr>
            <a:r>
              <a:rPr lang="en-US" altLang="zh-TW" sz="80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replay</a:t>
            </a:r>
            <a:endParaRPr lang="en-US" altLang="zh-TW" sz="8000" dirty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矩形 9">
            <a:hlinkClick r:id="" action="ppaction://hlinkshowjump?jump=firstslide"/>
          </p:cNvPr>
          <p:cNvSpPr/>
          <p:nvPr/>
        </p:nvSpPr>
        <p:spPr>
          <a:xfrm>
            <a:off x="5292080" y="3653627"/>
            <a:ext cx="3435638" cy="999509"/>
          </a:xfrm>
          <a:prstGeom prst="rect">
            <a:avLst/>
          </a:prstGeom>
          <a:gradFill>
            <a:gsLst>
              <a:gs pos="73327">
                <a:srgbClr val="FFFFFF"/>
              </a:gs>
              <a:gs pos="21658">
                <a:srgbClr val="FFFFFF"/>
              </a:gs>
              <a:gs pos="49000">
                <a:srgbClr val="FFFFFF">
                  <a:alpha val="0"/>
                </a:srgbClr>
              </a:gs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3676729" y="2915214"/>
            <a:ext cx="2263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Vrinda" panose="020B0502040204020203" pitchFamily="34" charset="0"/>
              </a:rPr>
              <a:t>嶺東高中</a:t>
            </a:r>
            <a:endParaRPr lang="zh-TW" altLang="en-US" sz="3200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Vrinda" panose="020B0502040204020203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7421108" y="5847655"/>
            <a:ext cx="16466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zh-TW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嶺東高中</a:t>
            </a:r>
            <a:endParaRPr lang="en-US" altLang="zh-TW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4" name="群組 13"/>
          <p:cNvGrpSpPr/>
          <p:nvPr/>
        </p:nvGrpSpPr>
        <p:grpSpPr>
          <a:xfrm>
            <a:off x="3541286" y="2995934"/>
            <a:ext cx="2542883" cy="608889"/>
            <a:chOff x="564602" y="564094"/>
            <a:chExt cx="2083564" cy="441314"/>
          </a:xfrm>
        </p:grpSpPr>
        <p:sp>
          <p:nvSpPr>
            <p:cNvPr id="15" name="橢圓 14"/>
            <p:cNvSpPr/>
            <p:nvPr/>
          </p:nvSpPr>
          <p:spPr>
            <a:xfrm rot="21331621">
              <a:off x="564602" y="564094"/>
              <a:ext cx="2083564" cy="441314"/>
            </a:xfrm>
            <a:prstGeom prst="ellipse">
              <a:avLst/>
            </a:prstGeom>
            <a:solidFill>
              <a:schemeClr val="accent3"/>
            </a:solidFill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dirty="0"/>
            </a:p>
          </p:txBody>
        </p:sp>
        <p:sp>
          <p:nvSpPr>
            <p:cNvPr id="16" name="矩形 15"/>
            <p:cNvSpPr/>
            <p:nvPr/>
          </p:nvSpPr>
          <p:spPr>
            <a:xfrm rot="21324188">
              <a:off x="1149121" y="655273"/>
              <a:ext cx="907860" cy="2676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0"/>
                </a:spcBef>
                <a:defRPr/>
              </a:pPr>
              <a:r>
                <a:rPr lang="zh-TW" altLang="en-US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謝</a:t>
              </a:r>
              <a:r>
                <a:rPr lang="zh-TW" altLang="en-US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軟正黑體" pitchFamily="34" charset="-120"/>
                  <a:ea typeface="微軟正黑體" pitchFamily="34" charset="-120"/>
                </a:rPr>
                <a:t>謝觀賞</a:t>
              </a:r>
              <a:endParaRPr lang="en-US" altLang="zh-TW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553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xit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9" presetClass="exit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9" presetClass="exit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61505E-6 L -0.2783 -0.26866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24" y="-13448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50"/>
                            </p:stCondLst>
                            <p:childTnLst>
                              <p:par>
                                <p:cTn id="4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7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9" grpId="0"/>
      <p:bldP spid="10" grpId="0" animBg="1"/>
      <p:bldP spid="10" grpId="1" animBg="1"/>
      <p:bldP spid="12" grpId="0"/>
      <p:bldP spid="12" grpId="1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字方塊 7"/>
          <p:cNvSpPr txBox="1"/>
          <p:nvPr/>
        </p:nvSpPr>
        <p:spPr>
          <a:xfrm>
            <a:off x="2699792" y="123478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103-7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子</a:t>
            </a:r>
            <a:r>
              <a:rPr kumimoji="0"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計畫架構</a:t>
            </a:r>
            <a:endParaRPr lang="zh-TW" altLang="en-US" sz="3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zh-TW" altLang="en-US" sz="2400" dirty="0"/>
          </a:p>
        </p:txBody>
      </p:sp>
      <p:graphicFrame>
        <p:nvGraphicFramePr>
          <p:cNvPr id="9" name="資料庫圖表 8"/>
          <p:cNvGraphicFramePr/>
          <p:nvPr>
            <p:extLst>
              <p:ext uri="{D42A27DB-BD31-4B8C-83A1-F6EECF244321}">
                <p14:modId xmlns:p14="http://schemas.microsoft.com/office/powerpoint/2010/main" val="1533878307"/>
              </p:ext>
            </p:extLst>
          </p:nvPr>
        </p:nvGraphicFramePr>
        <p:xfrm>
          <a:off x="755576" y="908720"/>
          <a:ext cx="7668294" cy="54877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文字方塊 9"/>
          <p:cNvSpPr txBox="1"/>
          <p:nvPr/>
        </p:nvSpPr>
        <p:spPr>
          <a:xfrm>
            <a:off x="2915816" y="2564904"/>
            <a:ext cx="32921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zh-TW" altLang="zh-TW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學生</a:t>
            </a:r>
            <a:endParaRPr lang="en-US" altLang="zh-TW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lvl="0" algn="ctr"/>
            <a:r>
              <a:rPr lang="zh-TW" altLang="zh-TW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優勢</a:t>
            </a:r>
            <a:r>
              <a:rPr lang="zh-TW" altLang="zh-TW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潛能</a:t>
            </a:r>
            <a:r>
              <a:rPr lang="zh-TW" altLang="zh-TW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開發</a:t>
            </a:r>
            <a:endParaRPr lang="en-US" altLang="zh-TW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lvl="0" algn="ctr"/>
            <a:r>
              <a:rPr lang="zh-TW" altLang="zh-TW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及</a:t>
            </a:r>
            <a:endParaRPr lang="en-US" altLang="zh-TW" sz="2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lvl="0" algn="ctr"/>
            <a:r>
              <a:rPr lang="zh-TW" altLang="zh-TW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學校</a:t>
            </a:r>
            <a:r>
              <a:rPr lang="zh-TW" altLang="zh-TW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特色能力</a:t>
            </a:r>
            <a:endParaRPr lang="en-US" altLang="zh-TW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zh-TW" altLang="en-US" sz="2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圓角矩形 10"/>
          <p:cNvSpPr/>
          <p:nvPr/>
        </p:nvSpPr>
        <p:spPr>
          <a:xfrm>
            <a:off x="6894002" y="1880066"/>
            <a:ext cx="1638437" cy="1296905"/>
          </a:xfrm>
          <a:prstGeom prst="roundRect">
            <a:avLst>
              <a:gd name="adj" fmla="val 973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ctr">
              <a:lnSpc>
                <a:spcPct val="150000"/>
              </a:lnSpc>
            </a:pPr>
            <a:r>
              <a:rPr lang="en-US" altLang="zh-TW" sz="1200" dirty="0" smtClean="0">
                <a:solidFill>
                  <a:schemeClr val="tx1"/>
                </a:solidFill>
              </a:rPr>
              <a:t>1.</a:t>
            </a:r>
            <a:r>
              <a:rPr lang="zh-TW" altLang="en-US" sz="1200" dirty="0" smtClean="0">
                <a:solidFill>
                  <a:schemeClr val="tx1"/>
                </a:solidFill>
              </a:rPr>
              <a:t>沙鹿國中 </a:t>
            </a:r>
            <a:r>
              <a:rPr lang="en-US" altLang="zh-TW" sz="1200" dirty="0" smtClean="0">
                <a:solidFill>
                  <a:schemeClr val="tx1"/>
                </a:solidFill>
              </a:rPr>
              <a:t>(7</a:t>
            </a:r>
            <a:r>
              <a:rPr lang="zh-TW" altLang="en-US" sz="1200" dirty="0" smtClean="0">
                <a:solidFill>
                  <a:schemeClr val="tx1"/>
                </a:solidFill>
              </a:rPr>
              <a:t>班</a:t>
            </a:r>
            <a:r>
              <a:rPr lang="en-US" altLang="zh-TW" sz="1200" dirty="0">
                <a:solidFill>
                  <a:schemeClr val="tx1"/>
                </a:solidFill>
              </a:rPr>
              <a:t>)</a:t>
            </a:r>
            <a:br>
              <a:rPr lang="en-US" altLang="zh-TW" sz="1200" dirty="0">
                <a:solidFill>
                  <a:schemeClr val="tx1"/>
                </a:solidFill>
              </a:rPr>
            </a:br>
            <a:r>
              <a:rPr lang="en-US" altLang="zh-TW" sz="1200" dirty="0" smtClean="0">
                <a:solidFill>
                  <a:schemeClr val="tx1"/>
                </a:solidFill>
              </a:rPr>
              <a:t>2.</a:t>
            </a:r>
            <a:r>
              <a:rPr lang="zh-TW" altLang="en-US" sz="1200" dirty="0">
                <a:solidFill>
                  <a:schemeClr val="tx1"/>
                </a:solidFill>
              </a:rPr>
              <a:t>東大附中 </a:t>
            </a:r>
            <a:r>
              <a:rPr lang="en-US" altLang="zh-TW" sz="1200" dirty="0" smtClean="0">
                <a:solidFill>
                  <a:schemeClr val="tx1"/>
                </a:solidFill>
              </a:rPr>
              <a:t>(7</a:t>
            </a:r>
            <a:r>
              <a:rPr lang="zh-TW" altLang="en-US" sz="1200" dirty="0" smtClean="0">
                <a:solidFill>
                  <a:schemeClr val="tx1"/>
                </a:solidFill>
              </a:rPr>
              <a:t>班</a:t>
            </a:r>
            <a:r>
              <a:rPr lang="en-US" altLang="zh-TW" sz="1200" dirty="0" smtClean="0">
                <a:solidFill>
                  <a:schemeClr val="tx1"/>
                </a:solidFill>
              </a:rPr>
              <a:t>)</a:t>
            </a:r>
            <a:br>
              <a:rPr lang="en-US" altLang="zh-TW" sz="1200" dirty="0" smtClean="0">
                <a:solidFill>
                  <a:schemeClr val="tx1"/>
                </a:solidFill>
              </a:rPr>
            </a:br>
            <a:r>
              <a:rPr lang="zh-TW" altLang="en-US" sz="1200" dirty="0" smtClean="0">
                <a:solidFill>
                  <a:schemeClr val="tx1"/>
                </a:solidFill>
              </a:rPr>
              <a:t> </a:t>
            </a:r>
            <a:r>
              <a:rPr lang="en-US" altLang="zh-TW" sz="1200" dirty="0" smtClean="0">
                <a:solidFill>
                  <a:schemeClr val="tx1"/>
                </a:solidFill>
              </a:rPr>
              <a:t>3.</a:t>
            </a:r>
            <a:r>
              <a:rPr lang="zh-TW" altLang="en-US" sz="1200" dirty="0" smtClean="0">
                <a:solidFill>
                  <a:schemeClr val="tx1"/>
                </a:solidFill>
              </a:rPr>
              <a:t>梧棲國中</a:t>
            </a:r>
            <a:r>
              <a:rPr lang="en-US" altLang="zh-TW" sz="1200" dirty="0" smtClean="0">
                <a:solidFill>
                  <a:schemeClr val="tx1"/>
                </a:solidFill>
              </a:rPr>
              <a:t>(11</a:t>
            </a:r>
            <a:r>
              <a:rPr lang="zh-TW" altLang="en-US" sz="1200" dirty="0" smtClean="0">
                <a:solidFill>
                  <a:schemeClr val="tx1"/>
                </a:solidFill>
              </a:rPr>
              <a:t>班</a:t>
            </a:r>
            <a:r>
              <a:rPr lang="en-US" altLang="zh-TW" sz="1200" dirty="0" smtClean="0">
                <a:solidFill>
                  <a:schemeClr val="tx1"/>
                </a:solidFill>
              </a:rPr>
              <a:t>)</a:t>
            </a:r>
            <a:br>
              <a:rPr lang="en-US" altLang="zh-TW" sz="1200" dirty="0" smtClean="0">
                <a:solidFill>
                  <a:schemeClr val="tx1"/>
                </a:solidFill>
              </a:rPr>
            </a:br>
            <a:r>
              <a:rPr lang="zh-TW" altLang="en-US" sz="1200" dirty="0" smtClean="0">
                <a:solidFill>
                  <a:schemeClr val="tx1"/>
                </a:solidFill>
              </a:rPr>
              <a:t> </a:t>
            </a:r>
            <a:r>
              <a:rPr lang="en-US" altLang="zh-TW" sz="1200" dirty="0" smtClean="0">
                <a:solidFill>
                  <a:schemeClr val="tx1"/>
                </a:solidFill>
              </a:rPr>
              <a:t>4.</a:t>
            </a:r>
            <a:r>
              <a:rPr lang="zh-TW" altLang="en-US" sz="1200" dirty="0">
                <a:solidFill>
                  <a:schemeClr val="tx1"/>
                </a:solidFill>
              </a:rPr>
              <a:t>安和國中</a:t>
            </a:r>
            <a:r>
              <a:rPr lang="en-US" altLang="zh-TW" sz="1200" dirty="0" smtClean="0">
                <a:solidFill>
                  <a:schemeClr val="tx1"/>
                </a:solidFill>
              </a:rPr>
              <a:t>(12</a:t>
            </a:r>
            <a:r>
              <a:rPr lang="zh-TW" altLang="en-US" sz="1200" dirty="0" smtClean="0">
                <a:solidFill>
                  <a:schemeClr val="tx1"/>
                </a:solidFill>
              </a:rPr>
              <a:t>班</a:t>
            </a:r>
            <a:r>
              <a:rPr lang="en-US" altLang="zh-TW" sz="1200" dirty="0" smtClean="0">
                <a:solidFill>
                  <a:schemeClr val="tx1"/>
                </a:solidFill>
              </a:rPr>
              <a:t>)</a:t>
            </a:r>
            <a:endParaRPr lang="en-US" altLang="zh-TW" sz="1200" dirty="0">
              <a:solidFill>
                <a:schemeClr val="tx1"/>
              </a:solidFill>
            </a:endParaRPr>
          </a:p>
        </p:txBody>
      </p:sp>
      <p:sp>
        <p:nvSpPr>
          <p:cNvPr id="12" name="上彎箭號 11"/>
          <p:cNvSpPr/>
          <p:nvPr/>
        </p:nvSpPr>
        <p:spPr>
          <a:xfrm>
            <a:off x="7380312" y="3284984"/>
            <a:ext cx="792088" cy="1512167"/>
          </a:xfrm>
          <a:prstGeom prst="bentUpArrow">
            <a:avLst>
              <a:gd name="adj1" fmla="val 25000"/>
              <a:gd name="adj2" fmla="val 39991"/>
              <a:gd name="adj3" fmla="val 4043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上彎箭號 12"/>
          <p:cNvSpPr/>
          <p:nvPr/>
        </p:nvSpPr>
        <p:spPr>
          <a:xfrm flipV="1">
            <a:off x="5470376" y="1224856"/>
            <a:ext cx="1981944" cy="655210"/>
          </a:xfrm>
          <a:prstGeom prst="bentUpArrow">
            <a:avLst>
              <a:gd name="adj1" fmla="val 25000"/>
              <a:gd name="adj2" fmla="val 25000"/>
              <a:gd name="adj3" fmla="val 3517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圓角矩形 15"/>
          <p:cNvSpPr/>
          <p:nvPr/>
        </p:nvSpPr>
        <p:spPr>
          <a:xfrm>
            <a:off x="251396" y="2204864"/>
            <a:ext cx="1512292" cy="1944216"/>
          </a:xfrm>
          <a:prstGeom prst="roundRect">
            <a:avLst>
              <a:gd name="adj" fmla="val 1414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fontAlgn="ctr">
              <a:lnSpc>
                <a:spcPct val="150000"/>
              </a:lnSpc>
            </a:pPr>
            <a:r>
              <a:rPr lang="en-US" altLang="zh-TW" sz="1200" dirty="0" smtClean="0">
                <a:solidFill>
                  <a:schemeClr val="tx1"/>
                </a:solidFill>
              </a:rPr>
              <a:t>1.</a:t>
            </a:r>
            <a:r>
              <a:rPr lang="zh-TW" altLang="en-US" sz="1200" dirty="0" smtClean="0">
                <a:solidFill>
                  <a:schemeClr val="tx1"/>
                </a:solidFill>
              </a:rPr>
              <a:t> 親</a:t>
            </a:r>
            <a:r>
              <a:rPr lang="zh-TW" altLang="en-US" sz="1200" dirty="0">
                <a:solidFill>
                  <a:schemeClr val="tx1"/>
                </a:solidFill>
              </a:rPr>
              <a:t>職教育活動</a:t>
            </a:r>
            <a:endParaRPr lang="en-US" altLang="zh-TW" sz="1200" dirty="0">
              <a:solidFill>
                <a:schemeClr val="tx1"/>
              </a:solidFill>
            </a:endParaRPr>
          </a:p>
          <a:p>
            <a:pPr fontAlgn="ctr">
              <a:lnSpc>
                <a:spcPct val="150000"/>
              </a:lnSpc>
            </a:pPr>
            <a:r>
              <a:rPr lang="en-US" altLang="zh-TW" sz="1200" dirty="0" smtClean="0">
                <a:solidFill>
                  <a:schemeClr val="tx1"/>
                </a:solidFill>
              </a:rPr>
              <a:t>2.</a:t>
            </a:r>
            <a:r>
              <a:rPr lang="zh-TW" altLang="en-US" sz="1200" dirty="0" smtClean="0">
                <a:solidFill>
                  <a:schemeClr val="tx1"/>
                </a:solidFill>
              </a:rPr>
              <a:t> 專家教授</a:t>
            </a:r>
            <a:r>
              <a:rPr lang="zh-TW" altLang="en-US" sz="1200" dirty="0">
                <a:solidFill>
                  <a:schemeClr val="tx1"/>
                </a:solidFill>
              </a:rPr>
              <a:t>研習活動</a:t>
            </a:r>
            <a:endParaRPr lang="en-US" altLang="zh-TW" sz="1200" dirty="0">
              <a:solidFill>
                <a:schemeClr val="tx1"/>
              </a:solidFill>
            </a:endParaRPr>
          </a:p>
          <a:p>
            <a:pPr fontAlgn="ctr">
              <a:lnSpc>
                <a:spcPct val="150000"/>
              </a:lnSpc>
            </a:pPr>
            <a:r>
              <a:rPr lang="en-US" altLang="zh-TW" sz="1200" dirty="0" smtClean="0">
                <a:solidFill>
                  <a:schemeClr val="tx1"/>
                </a:solidFill>
              </a:rPr>
              <a:t>3.</a:t>
            </a:r>
            <a:r>
              <a:rPr lang="zh-TW" altLang="en-US" sz="1200" dirty="0" smtClean="0">
                <a:solidFill>
                  <a:schemeClr val="tx1"/>
                </a:solidFill>
              </a:rPr>
              <a:t> 技藝特色研習</a:t>
            </a:r>
            <a:r>
              <a:rPr lang="en-US" altLang="zh-TW" sz="1200" dirty="0" smtClean="0">
                <a:solidFill>
                  <a:schemeClr val="tx1"/>
                </a:solidFill>
              </a:rPr>
              <a:t/>
            </a:r>
            <a:br>
              <a:rPr lang="en-US" altLang="zh-TW" sz="1200" dirty="0" smtClean="0">
                <a:solidFill>
                  <a:schemeClr val="tx1"/>
                </a:solidFill>
              </a:rPr>
            </a:br>
            <a:r>
              <a:rPr lang="en-US" altLang="zh-TW" sz="1200" dirty="0" smtClean="0">
                <a:solidFill>
                  <a:schemeClr val="tx1"/>
                </a:solidFill>
              </a:rPr>
              <a:t>4.</a:t>
            </a:r>
            <a:r>
              <a:rPr lang="zh-TW" altLang="en-US" sz="1200" dirty="0" smtClean="0">
                <a:solidFill>
                  <a:schemeClr val="tx1"/>
                </a:solidFill>
              </a:rPr>
              <a:t> 技藝友誼賽</a:t>
            </a:r>
            <a:endParaRPr lang="zh-TW" altLang="en-US" sz="1200" dirty="0">
              <a:solidFill>
                <a:schemeClr val="tx1"/>
              </a:solidFill>
            </a:endParaRPr>
          </a:p>
        </p:txBody>
      </p:sp>
      <p:sp>
        <p:nvSpPr>
          <p:cNvPr id="17" name="上彎箭號 16"/>
          <p:cNvSpPr/>
          <p:nvPr/>
        </p:nvSpPr>
        <p:spPr>
          <a:xfrm flipH="1">
            <a:off x="827584" y="4175701"/>
            <a:ext cx="968400" cy="810595"/>
          </a:xfrm>
          <a:prstGeom prst="bentUpArrow">
            <a:avLst>
              <a:gd name="adj1" fmla="val 25000"/>
              <a:gd name="adj2" fmla="val 39991"/>
              <a:gd name="adj3" fmla="val 25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圖片 17" descr="DSC0343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14975" y="1093410"/>
            <a:ext cx="1224136" cy="918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圖片 18" descr="DSC0329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987598" y="3284984"/>
            <a:ext cx="1187623" cy="890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圖片 20" descr="DSC01009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722514" y="3322337"/>
            <a:ext cx="1300379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圖片 23" descr="DSC03549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72266" y="5540285"/>
            <a:ext cx="1152129" cy="864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圖片 24" descr="3.18-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548331" y="943962"/>
            <a:ext cx="1248138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圖片 25" descr="DSC03398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521964" y="5540286"/>
            <a:ext cx="1152128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圖片 26" descr="DSC0301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658845" y="2166185"/>
            <a:ext cx="1199118" cy="899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圖片 27" descr="DSC03476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2002752" y="2123474"/>
            <a:ext cx="1224136" cy="918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圖片 28" descr="IMG_2875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167673" y="5540286"/>
            <a:ext cx="1056117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圓角化對角線角落矩形 29"/>
          <p:cNvSpPr/>
          <p:nvPr/>
        </p:nvSpPr>
        <p:spPr>
          <a:xfrm>
            <a:off x="0" y="6525384"/>
            <a:ext cx="9180512" cy="36000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4" name="圓角化對角線角落矩形 33"/>
          <p:cNvSpPr/>
          <p:nvPr/>
        </p:nvSpPr>
        <p:spPr>
          <a:xfrm>
            <a:off x="0" y="0"/>
            <a:ext cx="9144000" cy="72000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5" name="圓角矩形 34"/>
          <p:cNvSpPr/>
          <p:nvPr/>
        </p:nvSpPr>
        <p:spPr>
          <a:xfrm>
            <a:off x="0" y="0"/>
            <a:ext cx="9128767" cy="10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圓角矩形 35"/>
          <p:cNvSpPr/>
          <p:nvPr/>
        </p:nvSpPr>
        <p:spPr>
          <a:xfrm>
            <a:off x="1" y="6777384"/>
            <a:ext cx="9180512" cy="10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7" name="文字方塊 36"/>
          <p:cNvSpPr txBox="1"/>
          <p:nvPr/>
        </p:nvSpPr>
        <p:spPr>
          <a:xfrm>
            <a:off x="2807804" y="123592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104-6</a:t>
            </a:r>
            <a:r>
              <a:rPr lang="zh-TW" alt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子</a:t>
            </a:r>
            <a:r>
              <a:rPr kumimoji="0"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計畫架構</a:t>
            </a:r>
            <a:endParaRPr lang="zh-TW" altLang="en-US" sz="3600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endParaRPr lang="zh-TW" altLang="en-US" sz="2400" dirty="0"/>
          </a:p>
        </p:txBody>
      </p:sp>
      <p:pic>
        <p:nvPicPr>
          <p:cNvPr id="31" name="圖片 30" descr="DSC01151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123054" y="5540286"/>
            <a:ext cx="1224135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圖片 31" descr="DSC03526.JP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579779" y="5513283"/>
            <a:ext cx="1224136" cy="9181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3779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/>
      <p:bldP spid="11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圓角化對角線角落矩形 17"/>
          <p:cNvSpPr/>
          <p:nvPr/>
        </p:nvSpPr>
        <p:spPr>
          <a:xfrm>
            <a:off x="0" y="6525384"/>
            <a:ext cx="9180512" cy="36000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圓角化對角線角落矩形 18"/>
          <p:cNvSpPr/>
          <p:nvPr/>
        </p:nvSpPr>
        <p:spPr>
          <a:xfrm>
            <a:off x="0" y="0"/>
            <a:ext cx="9144000" cy="72000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0" y="0"/>
            <a:ext cx="9128767" cy="10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圓角矩形 20"/>
          <p:cNvSpPr/>
          <p:nvPr/>
        </p:nvSpPr>
        <p:spPr>
          <a:xfrm>
            <a:off x="1" y="6777384"/>
            <a:ext cx="9180512" cy="10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83568" y="109081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zh-TW" alt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活動成果 </a:t>
            </a:r>
            <a:r>
              <a:rPr kumimoji="0" lang="en-US" altLang="zh-TW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–</a:t>
            </a:r>
            <a:r>
              <a:rPr lang="zh-TW" altLang="en-US" sz="32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kumimoji="0" lang="zh-TW" alt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多元技藝、</a:t>
            </a:r>
            <a:r>
              <a:rPr lang="zh-TW" altLang="en-US" sz="24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職涯探索與特色教學</a:t>
            </a:r>
            <a:r>
              <a:rPr kumimoji="0"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pPr algn="ctr"/>
            <a:endParaRPr lang="zh-TW" altLang="en-US" sz="2800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807349"/>
              </p:ext>
            </p:extLst>
          </p:nvPr>
        </p:nvGraphicFramePr>
        <p:xfrm>
          <a:off x="1043608" y="1268760"/>
          <a:ext cx="7056784" cy="244827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304256"/>
                <a:gridCol w="2304256"/>
                <a:gridCol w="2448272"/>
              </a:tblGrid>
              <a:tr h="4509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ea typeface="微軟正黑體" panose="020B0604030504040204" pitchFamily="34" charset="-120"/>
                        </a:rPr>
                        <a:t>多元技藝、職涯探索</a:t>
                      </a:r>
                      <a:endParaRPr lang="zh-TW" altLang="en-US" sz="1800" baseline="0" dirty="0"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000" baseline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ea typeface="微軟正黑體" panose="020B0604030504040204" pitchFamily="34" charset="-120"/>
                        </a:rPr>
                        <a:t>特色教學研習活動</a:t>
                      </a:r>
                      <a:endParaRPr lang="zh-TW" altLang="en-US" sz="2000" baseline="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8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997275">
                <a:tc>
                  <a:txBody>
                    <a:bodyPr/>
                    <a:lstStyle/>
                    <a:p>
                      <a:pPr lvl="0"/>
                      <a:r>
                        <a:rPr lang="en-US" altLang="zh-TW" sz="1400" b="0" baseline="0" dirty="0" smtClean="0">
                          <a:solidFill>
                            <a:srgbClr val="FF0000"/>
                          </a:solidFill>
                          <a:effectLst/>
                          <a:ea typeface="微軟正黑體" panose="020B0604030504040204" pitchFamily="34" charset="-120"/>
                        </a:rPr>
                        <a:t>104/10/16</a:t>
                      </a:r>
                      <a:r>
                        <a:rPr lang="zh-TW" altLang="en-US" sz="1400" b="0" baseline="0" dirty="0" smtClean="0">
                          <a:solidFill>
                            <a:srgbClr val="FF0000"/>
                          </a:solidFill>
                          <a:effectLst/>
                          <a:ea typeface="微軟正黑體" panose="020B0604030504040204" pitchFamily="34" charset="-120"/>
                        </a:rPr>
                        <a:t>沙鹿國中</a:t>
                      </a:r>
                      <a:r>
                        <a:rPr lang="en-US" altLang="zh-TW" sz="1400" b="0" baseline="0" dirty="0" smtClean="0">
                          <a:solidFill>
                            <a:srgbClr val="FF0000"/>
                          </a:solidFill>
                          <a:effectLst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sz="1400" b="0" baseline="0" dirty="0" smtClean="0">
                          <a:solidFill>
                            <a:srgbClr val="FF0000"/>
                          </a:solidFill>
                          <a:effectLst/>
                          <a:ea typeface="微軟正黑體" panose="020B0604030504040204" pitchFamily="34" charset="-120"/>
                        </a:rPr>
                        <a:t>班</a:t>
                      </a:r>
                      <a:r>
                        <a:rPr lang="en-US" altLang="zh-TW" sz="1400" b="0" baseline="0" dirty="0" smtClean="0">
                          <a:solidFill>
                            <a:srgbClr val="FF0000"/>
                          </a:solidFill>
                          <a:effectLst/>
                          <a:ea typeface="微軟正黑體" panose="020B0604030504040204" pitchFamily="34" charset="-120"/>
                        </a:rPr>
                        <a:t/>
                      </a:r>
                      <a:br>
                        <a:rPr lang="en-US" altLang="zh-TW" sz="1400" b="0" baseline="0" dirty="0" smtClean="0">
                          <a:solidFill>
                            <a:srgbClr val="FF0000"/>
                          </a:solidFill>
                          <a:effectLst/>
                          <a:ea typeface="微軟正黑體" panose="020B0604030504040204" pitchFamily="34" charset="-120"/>
                        </a:rPr>
                      </a:br>
                      <a:r>
                        <a:rPr lang="en-US" altLang="zh-TW" sz="1400" b="0" baseline="0" dirty="0" smtClean="0">
                          <a:solidFill>
                            <a:srgbClr val="FF0000"/>
                          </a:solidFill>
                          <a:effectLst/>
                          <a:ea typeface="微軟正黑體" panose="020B0604030504040204" pitchFamily="34" charset="-120"/>
                        </a:rPr>
                        <a:t>104/11/04</a:t>
                      </a:r>
                      <a:r>
                        <a:rPr lang="zh-TW" altLang="en-US" sz="1400" b="0" baseline="0" dirty="0" smtClean="0">
                          <a:solidFill>
                            <a:srgbClr val="FF0000"/>
                          </a:solidFill>
                          <a:effectLst/>
                          <a:ea typeface="微軟正黑體" panose="020B0604030504040204" pitchFamily="34" charset="-120"/>
                        </a:rPr>
                        <a:t>安和國中</a:t>
                      </a:r>
                      <a:r>
                        <a:rPr lang="en-US" altLang="zh-TW" sz="1400" b="0" baseline="0" dirty="0" smtClean="0">
                          <a:solidFill>
                            <a:srgbClr val="FF0000"/>
                          </a:solidFill>
                          <a:effectLst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400" b="0" baseline="0" dirty="0" smtClean="0">
                          <a:solidFill>
                            <a:srgbClr val="FF0000"/>
                          </a:solidFill>
                          <a:effectLst/>
                          <a:ea typeface="微軟正黑體" panose="020B0604030504040204" pitchFamily="34" charset="-120"/>
                        </a:rPr>
                        <a:t>班</a:t>
                      </a:r>
                    </a:p>
                    <a:p>
                      <a:pPr lvl="0"/>
                      <a:r>
                        <a:rPr lang="en-US" altLang="zh-TW" sz="1400" b="0" baseline="0" dirty="0" smtClean="0">
                          <a:solidFill>
                            <a:srgbClr val="FF0000"/>
                          </a:solidFill>
                          <a:effectLst/>
                          <a:ea typeface="微軟正黑體" panose="020B0604030504040204" pitchFamily="34" charset="-120"/>
                        </a:rPr>
                        <a:t>104/11/06</a:t>
                      </a:r>
                      <a:r>
                        <a:rPr lang="zh-TW" altLang="en-US" sz="1400" b="0" baseline="0" dirty="0" smtClean="0">
                          <a:solidFill>
                            <a:srgbClr val="FF0000"/>
                          </a:solidFill>
                          <a:effectLst/>
                          <a:ea typeface="微軟正黑體" panose="020B0604030504040204" pitchFamily="34" charset="-120"/>
                        </a:rPr>
                        <a:t>梧棲國中</a:t>
                      </a:r>
                      <a:r>
                        <a:rPr lang="en-US" altLang="zh-TW" sz="1400" b="0" baseline="0" dirty="0" smtClean="0">
                          <a:solidFill>
                            <a:srgbClr val="FF0000"/>
                          </a:solidFill>
                          <a:effectLst/>
                          <a:ea typeface="微軟正黑體" panose="020B0604030504040204" pitchFamily="34" charset="-120"/>
                        </a:rPr>
                        <a:t>11</a:t>
                      </a:r>
                      <a:r>
                        <a:rPr lang="zh-TW" altLang="en-US" sz="1400" b="0" baseline="0" dirty="0" smtClean="0">
                          <a:solidFill>
                            <a:srgbClr val="FF0000"/>
                          </a:solidFill>
                          <a:effectLst/>
                          <a:ea typeface="微軟正黑體" panose="020B0604030504040204" pitchFamily="34" charset="-120"/>
                        </a:rPr>
                        <a:t>班</a:t>
                      </a:r>
                    </a:p>
                    <a:p>
                      <a:pPr lvl="0"/>
                      <a:r>
                        <a:rPr lang="en-US" altLang="zh-TW" sz="1400" b="0" baseline="0" dirty="0" smtClean="0">
                          <a:solidFill>
                            <a:srgbClr val="FF0000"/>
                          </a:solidFill>
                          <a:effectLst/>
                          <a:ea typeface="微軟正黑體" panose="020B0604030504040204" pitchFamily="34" charset="-120"/>
                        </a:rPr>
                        <a:t>104/11/11</a:t>
                      </a:r>
                      <a:r>
                        <a:rPr lang="zh-TW" altLang="en-US" sz="1400" b="0" baseline="0" dirty="0" smtClean="0">
                          <a:solidFill>
                            <a:srgbClr val="FF0000"/>
                          </a:solidFill>
                          <a:effectLst/>
                          <a:ea typeface="微軟正黑體" panose="020B0604030504040204" pitchFamily="34" charset="-120"/>
                        </a:rPr>
                        <a:t>安和國中</a:t>
                      </a:r>
                      <a:r>
                        <a:rPr lang="en-US" altLang="zh-TW" sz="1400" b="0" baseline="0" dirty="0" smtClean="0">
                          <a:solidFill>
                            <a:srgbClr val="FF0000"/>
                          </a:solidFill>
                          <a:effectLst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en-US" sz="1400" b="0" baseline="0" dirty="0" smtClean="0">
                          <a:solidFill>
                            <a:srgbClr val="FF0000"/>
                          </a:solidFill>
                          <a:effectLst/>
                          <a:ea typeface="微軟正黑體" panose="020B0604030504040204" pitchFamily="34" charset="-120"/>
                        </a:rPr>
                        <a:t>班</a:t>
                      </a:r>
                      <a:endParaRPr lang="en-US" altLang="zh-TW" sz="1400" b="0" baseline="0" dirty="0" smtClean="0">
                        <a:solidFill>
                          <a:srgbClr val="FF0000"/>
                        </a:solidFill>
                        <a:effectLst/>
                        <a:ea typeface="微軟正黑體" panose="020B0604030504040204" pitchFamily="34" charset="-120"/>
                      </a:endParaRPr>
                    </a:p>
                    <a:p>
                      <a:pPr lvl="0"/>
                      <a:endParaRPr lang="en-US" altLang="zh-TW" sz="1400" b="0" baseline="0" dirty="0" smtClean="0">
                        <a:solidFill>
                          <a:srgbClr val="FF0000"/>
                        </a:solidFill>
                        <a:effectLst/>
                        <a:ea typeface="微軟正黑體" panose="020B0604030504040204" pitchFamily="34" charset="-120"/>
                      </a:endParaRPr>
                    </a:p>
                    <a:p>
                      <a:pPr lvl="0"/>
                      <a:r>
                        <a:rPr lang="en-US" altLang="zh-TW" sz="1400" b="0" baseline="0" dirty="0" smtClean="0">
                          <a:solidFill>
                            <a:srgbClr val="FF0000"/>
                          </a:solidFill>
                          <a:effectLst/>
                          <a:ea typeface="微軟正黑體" panose="020B0604030504040204" pitchFamily="34" charset="-120"/>
                        </a:rPr>
                        <a:t>104/12/09</a:t>
                      </a:r>
                      <a:r>
                        <a:rPr lang="zh-TW" altLang="en-US" sz="1400" b="0" baseline="0" dirty="0" smtClean="0">
                          <a:solidFill>
                            <a:srgbClr val="FF0000"/>
                          </a:solidFill>
                          <a:effectLst/>
                          <a:ea typeface="微軟正黑體" panose="020B0604030504040204" pitchFamily="34" charset="-120"/>
                        </a:rPr>
                        <a:t>東大附中</a:t>
                      </a:r>
                      <a:r>
                        <a:rPr lang="en-US" altLang="zh-TW" sz="1400" b="0" baseline="0" dirty="0" smtClean="0">
                          <a:solidFill>
                            <a:srgbClr val="FF0000"/>
                          </a:solidFill>
                          <a:effectLst/>
                          <a:ea typeface="微軟正黑體" panose="020B0604030504040204" pitchFamily="34" charset="-120"/>
                        </a:rPr>
                        <a:t>7</a:t>
                      </a:r>
                      <a:r>
                        <a:rPr lang="zh-TW" altLang="en-US" sz="1400" b="0" baseline="0" dirty="0" smtClean="0">
                          <a:solidFill>
                            <a:srgbClr val="FF0000"/>
                          </a:solidFill>
                          <a:effectLst/>
                          <a:ea typeface="微軟正黑體" panose="020B0604030504040204" pitchFamily="34" charset="-120"/>
                        </a:rPr>
                        <a:t>班</a:t>
                      </a:r>
                      <a:r>
                        <a:rPr lang="en-US" altLang="zh-TW" sz="800" b="0" baseline="0" dirty="0" smtClean="0">
                          <a:solidFill>
                            <a:srgbClr val="FF0000"/>
                          </a:solidFill>
                          <a:effectLst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800" b="0" baseline="0" dirty="0" smtClean="0">
                          <a:solidFill>
                            <a:srgbClr val="FF0000"/>
                          </a:solidFill>
                          <a:effectLst/>
                          <a:ea typeface="微軟正黑體" panose="020B0604030504040204" pitchFamily="34" charset="-120"/>
                        </a:rPr>
                        <a:t>執行中</a:t>
                      </a:r>
                      <a:r>
                        <a:rPr lang="en-US" altLang="zh-TW" sz="800" b="0" baseline="0" dirty="0" smtClean="0">
                          <a:effectLst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800" b="0" baseline="0" dirty="0" smtClean="0">
                        <a:effectLst/>
                        <a:ea typeface="微軟正黑體" panose="020B0604030504040204" pitchFamily="34" charset="-120"/>
                      </a:endParaRPr>
                    </a:p>
                    <a:p>
                      <a:pPr lvl="0"/>
                      <a:endParaRPr lang="en-US" altLang="zh-TW" sz="800" b="0" i="0" baseline="0" dirty="0" smtClean="0">
                        <a:solidFill>
                          <a:schemeClr val="tx1"/>
                        </a:solidFill>
                        <a:effectLst/>
                        <a:ea typeface="微軟正黑體" panose="020B0604030504040204" pitchFamily="34" charset="-120"/>
                      </a:endParaRPr>
                    </a:p>
                    <a:p>
                      <a:pPr lvl="0"/>
                      <a:endParaRPr lang="en-US" altLang="zh-TW" sz="800" b="0" baseline="0" dirty="0" smtClean="0">
                        <a:effectLst/>
                        <a:ea typeface="微軟正黑體" panose="020B0604030504040204" pitchFamily="34" charset="-120"/>
                      </a:endParaRPr>
                    </a:p>
                    <a:p>
                      <a:pPr lvl="0"/>
                      <a:r>
                        <a:rPr lang="zh-TW" altLang="en-US" sz="800" b="0" baseline="0" smtClean="0">
                          <a:effectLst/>
                          <a:ea typeface="微軟正黑體" panose="020B0604030504040204" pitchFamily="34" charset="-120"/>
                        </a:rPr>
                        <a:t>             </a:t>
                      </a:r>
                      <a:r>
                        <a:rPr lang="zh-TW" altLang="en-US" sz="1400" b="0" baseline="0" smtClean="0">
                          <a:effectLst/>
                          <a:ea typeface="微軟正黑體" panose="020B0604030504040204" pitchFamily="34" charset="-120"/>
                        </a:rPr>
                        <a:t>共</a:t>
                      </a:r>
                      <a:r>
                        <a:rPr lang="en-US" altLang="zh-TW" sz="1400" b="0" baseline="0" smtClean="0">
                          <a:effectLst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400" b="0" baseline="0" smtClean="0">
                          <a:effectLst/>
                          <a:ea typeface="微軟正黑體" panose="020B0604030504040204" pitchFamily="34" charset="-120"/>
                        </a:rPr>
                        <a:t>校  </a:t>
                      </a:r>
                      <a:r>
                        <a:rPr lang="en-US" altLang="zh-TW" sz="1400" b="0" baseline="0" smtClean="0">
                          <a:effectLst/>
                          <a:ea typeface="微軟正黑體" panose="020B0604030504040204" pitchFamily="34" charset="-120"/>
                        </a:rPr>
                        <a:t>37</a:t>
                      </a:r>
                      <a:r>
                        <a:rPr lang="zh-TW" altLang="en-US" sz="1400" b="0" baseline="0" smtClean="0">
                          <a:effectLst/>
                          <a:ea typeface="微軟正黑體" panose="020B0604030504040204" pitchFamily="34" charset="-120"/>
                        </a:rPr>
                        <a:t>班</a:t>
                      </a:r>
                      <a:endParaRPr lang="zh-TW" altLang="en-US" b="0" baseline="0" dirty="0">
                        <a:effectLst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1" baseline="0" dirty="0" smtClean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家長參與活動</a:t>
                      </a:r>
                      <a:r>
                        <a:rPr lang="en-US" altLang="zh-TW" sz="1200" b="1" baseline="0" dirty="0" smtClean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baseline="0" dirty="0" smtClean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baseline="0" dirty="0" smtClean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200" b="1" baseline="0" dirty="0" smtClean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場 </a:t>
                      </a:r>
                      <a:r>
                        <a:rPr lang="en-US" altLang="zh-TW" sz="1200" b="1" baseline="0" dirty="0" smtClean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r>
                        <a:rPr lang="zh-TW" altLang="en-US" sz="1200" b="0" baseline="0" dirty="0" smtClean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104.09.19</a:t>
                      </a:r>
                      <a:r>
                        <a:rPr lang="zh-TW" altLang="en-US" sz="1200" b="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  家長委員代表會</a:t>
                      </a:r>
                      <a:endParaRPr lang="en-US" altLang="zh-TW" sz="1200" b="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104.10.03</a:t>
                      </a:r>
                      <a:r>
                        <a:rPr lang="zh-TW" altLang="en-US" sz="1200" b="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  親職教育活動</a:t>
                      </a:r>
                      <a:endParaRPr lang="en-US" altLang="zh-TW" sz="1200" b="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sz="1200" b="0" baseline="0" dirty="0" smtClean="0"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baseline="0" dirty="0" smtClean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專家教授、業界研習活動</a:t>
                      </a:r>
                      <a:r>
                        <a:rPr lang="en-US" altLang="zh-TW" sz="1200" b="1" baseline="0" dirty="0" smtClean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baseline="0" dirty="0" smtClean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baseline="0" dirty="0" smtClean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en-US" sz="1200" b="1" baseline="0" dirty="0" smtClean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場 </a:t>
                      </a:r>
                      <a:r>
                        <a:rPr lang="en-US" altLang="zh-TW" sz="1200" b="1" baseline="0" dirty="0" smtClean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algn="l"/>
                      <a:r>
                        <a:rPr lang="en-US" altLang="zh-TW" sz="1200" b="0" i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 </a:t>
                      </a:r>
                      <a:endParaRPr lang="en-US" altLang="zh-TW" sz="1200" b="0" i="0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1" baseline="0" dirty="0" smtClean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教師教學示例研習活動</a:t>
                      </a:r>
                      <a:r>
                        <a:rPr lang="en-US" altLang="zh-TW" sz="1200" b="1" baseline="0" dirty="0" smtClean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baseline="0" dirty="0" smtClean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baseline="0" dirty="0" smtClean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altLang="en-US" sz="1200" b="1" baseline="0" dirty="0" smtClean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場 </a:t>
                      </a:r>
                      <a:r>
                        <a:rPr lang="en-US" altLang="zh-TW" sz="1200" b="1" baseline="0" dirty="0" smtClean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0" algn="l" defTabSz="914400" rtl="0" eaLnBrk="1" latinLnBrk="0" hangingPunct="1"/>
                      <a:r>
                        <a:rPr lang="zh-TW" altLang="en-US" sz="1200" b="0" baseline="0" dirty="0" smtClean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 </a:t>
                      </a:r>
                      <a:endParaRPr lang="en-US" altLang="zh-TW" sz="1200" b="0" baseline="0" dirty="0" smtClean="0"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zh-TW" altLang="en-US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有效、多元、差異化研習</a:t>
                      </a:r>
                      <a:r>
                        <a:rPr lang="en-US" altLang="zh-TW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 </a:t>
                      </a:r>
                      <a:r>
                        <a:rPr lang="en-US" altLang="zh-TW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  <a:r>
                        <a:rPr lang="zh-TW" altLang="en-US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場 </a:t>
                      </a:r>
                      <a:r>
                        <a:rPr lang="en-US" altLang="zh-TW" sz="12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en-US" altLang="zh-TW" sz="1200" b="1" i="1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r>
                        <a:rPr lang="zh-TW" altLang="en-US" sz="1200" b="0" i="1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 </a:t>
                      </a:r>
                      <a:endParaRPr lang="en-US" altLang="zh-TW" sz="1200" b="0" baseline="0" dirty="0" smtClean="0"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baseline="0" dirty="0" smtClean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技藝友誼與交流</a:t>
                      </a:r>
                      <a:r>
                        <a:rPr lang="en-US" altLang="zh-TW" sz="1200" b="1" baseline="0" dirty="0" smtClean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baseline="0" dirty="0" smtClean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baseline="0" dirty="0" smtClean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200" b="1" baseline="0" dirty="0" smtClean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場 </a:t>
                      </a:r>
                      <a:r>
                        <a:rPr lang="en-US" altLang="zh-TW" sz="1200" b="1" baseline="0" dirty="0" smtClean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r>
                        <a:rPr lang="zh-TW" altLang="en-US" sz="1200" b="1" baseline="0" dirty="0" smtClean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104.11.05</a:t>
                      </a:r>
                      <a:r>
                        <a:rPr lang="zh-TW" altLang="en-US" sz="1200" b="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   會計資訊技藝友誼賽</a:t>
                      </a:r>
                      <a:endParaRPr lang="en-US" altLang="zh-TW" sz="1200" b="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104.11.15</a:t>
                      </a:r>
                      <a:r>
                        <a:rPr lang="zh-TW" altLang="en-US" sz="1200" b="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   汽車技藝友誼賽</a:t>
                      </a:r>
                      <a:endParaRPr lang="en-US" altLang="zh-TW" sz="1200" b="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  <a:p>
                      <a:endParaRPr lang="en-US" altLang="zh-TW" sz="1200" b="0" baseline="0" dirty="0" smtClean="0"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  <a:p>
                      <a:r>
                        <a:rPr lang="zh-TW" altLang="en-US" sz="1200" b="1" baseline="0" dirty="0" smtClean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專題暨創意製作研習</a:t>
                      </a:r>
                      <a:r>
                        <a:rPr lang="en-US" altLang="zh-TW" sz="1200" b="1" baseline="0" dirty="0" smtClean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b="1" baseline="0" dirty="0" smtClean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baseline="0" dirty="0" smtClean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10</a:t>
                      </a:r>
                      <a:r>
                        <a:rPr lang="zh-TW" altLang="en-US" sz="1200" b="1" baseline="0" dirty="0" smtClean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場 </a:t>
                      </a:r>
                      <a:r>
                        <a:rPr lang="en-US" altLang="zh-TW" sz="1200" b="1" baseline="0" dirty="0" smtClean="0"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r>
                        <a:rPr lang="zh-TW" altLang="en-US" sz="1200" b="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微軟正黑體" panose="020B0604030504040204" pitchFamily="34" charset="-120"/>
                        </a:rPr>
                        <a:t> </a:t>
                      </a:r>
                      <a:endParaRPr lang="zh-TW" altLang="en-US" sz="1200" b="0" i="1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5FFC5"/>
                    </a:solidFill>
                  </a:tcPr>
                </a:tc>
              </a:tr>
            </a:tbl>
          </a:graphicData>
        </a:graphic>
      </p:graphicFrame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072" y="4970369"/>
            <a:ext cx="2135416" cy="1512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963566"/>
            <a:ext cx="1986360" cy="14897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圖片 12" descr="DJI001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95736" y="4985586"/>
            <a:ext cx="2303701" cy="15397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圖片 13" descr="DSC033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4995174"/>
            <a:ext cx="2040227" cy="15301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7856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圓角化對角線角落矩形 16"/>
          <p:cNvSpPr/>
          <p:nvPr/>
        </p:nvSpPr>
        <p:spPr>
          <a:xfrm>
            <a:off x="0" y="6525384"/>
            <a:ext cx="9180512" cy="36000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圓角化對角線角落矩形 17"/>
          <p:cNvSpPr/>
          <p:nvPr/>
        </p:nvSpPr>
        <p:spPr>
          <a:xfrm>
            <a:off x="0" y="0"/>
            <a:ext cx="9144000" cy="72000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9" name="圓角矩形 18"/>
          <p:cNvSpPr/>
          <p:nvPr/>
        </p:nvSpPr>
        <p:spPr>
          <a:xfrm>
            <a:off x="0" y="0"/>
            <a:ext cx="9128767" cy="10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圓角矩形 19"/>
          <p:cNvSpPr/>
          <p:nvPr/>
        </p:nvSpPr>
        <p:spPr>
          <a:xfrm>
            <a:off x="1" y="6777384"/>
            <a:ext cx="9180512" cy="10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2555776" y="123478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TW" altLang="zh-TW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總</a:t>
            </a:r>
            <a:r>
              <a:rPr lang="en-US" altLang="zh-TW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體</a:t>
            </a:r>
            <a:r>
              <a:rPr lang="en-US" altLang="zh-TW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績</a:t>
            </a:r>
            <a:r>
              <a:rPr lang="en-US" altLang="zh-TW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效</a:t>
            </a:r>
            <a:r>
              <a:rPr lang="en-US" altLang="zh-TW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(1)</a:t>
            </a:r>
            <a:endParaRPr lang="zh-TW" alt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zh-TW" altLang="en-US" sz="2400" dirty="0"/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988063"/>
              </p:ext>
            </p:extLst>
          </p:nvPr>
        </p:nvGraphicFramePr>
        <p:xfrm>
          <a:off x="683568" y="1268760"/>
          <a:ext cx="7848872" cy="490935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24136"/>
                <a:gridCol w="2808312"/>
                <a:gridCol w="1728192"/>
                <a:gridCol w="2088232"/>
              </a:tblGrid>
              <a:tr h="38307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aseline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"/>
                          <a:ea typeface="微軟正黑體" panose="020B0604030504040204" pitchFamily="34" charset="-120"/>
                        </a:rPr>
                        <a:t>指標</a:t>
                      </a:r>
                      <a:endParaRPr lang="zh-TW" altLang="en-US" sz="1600" baseline="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 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008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aseline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"/>
                          <a:ea typeface="微軟正黑體" panose="020B0604030504040204" pitchFamily="34" charset="-120"/>
                        </a:rPr>
                        <a:t>指標與工作內容彙整</a:t>
                      </a:r>
                      <a:endParaRPr lang="zh-TW" altLang="en-US" sz="1600" baseline="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 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0054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aseline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"/>
                          <a:ea typeface="微軟正黑體" panose="020B0604030504040204" pitchFamily="34" charset="-120"/>
                        </a:rPr>
                        <a:t>執行情形</a:t>
                      </a:r>
                      <a:endParaRPr lang="zh-TW" altLang="en-US" sz="1600" baseline="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 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008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aseline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"/>
                          <a:ea typeface="微軟正黑體" panose="020B0604030504040204" pitchFamily="34" charset="-120"/>
                        </a:rPr>
                        <a:t>探討</a:t>
                      </a:r>
                      <a:endParaRPr lang="zh-TW" altLang="en-US" sz="1600" baseline="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 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005400"/>
                    </a:solidFill>
                  </a:tcPr>
                </a:tc>
              </a:tr>
              <a:tr h="792088">
                <a:tc rowSpan="3">
                  <a:txBody>
                    <a:bodyPr/>
                    <a:lstStyle/>
                    <a:p>
                      <a:pPr algn="ctr"/>
                      <a:r>
                        <a:rPr lang="zh-TW" altLang="zh-TW" sz="1800" b="1" kern="1200" baseline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促進</a:t>
                      </a:r>
                      <a:endParaRPr lang="en-US" altLang="zh-TW" sz="1800" b="1" kern="1200" baseline="0" dirty="0" smtClean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zh-TW" altLang="zh-TW" sz="1800" b="1" kern="1200" baseline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資源均衡</a:t>
                      </a:r>
                      <a:endParaRPr lang="zh-TW" altLang="en-US" b="1" baseline="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A3FFA3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zh-TW" altLang="zh-TW" sz="140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辦理業界</a:t>
                      </a:r>
                      <a:r>
                        <a:rPr lang="zh-TW" altLang="en-US" sz="140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與實務</a:t>
                      </a:r>
                      <a:r>
                        <a:rPr lang="zh-TW" altLang="zh-TW" sz="140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研習活動，</a:t>
                      </a:r>
                      <a:r>
                        <a:rPr lang="zh-TW" altLang="en-US" sz="140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讓師生學習可以更多元，更充滿</a:t>
                      </a:r>
                      <a:r>
                        <a:rPr lang="zh-TW" altLang="zh-TW" sz="140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國際觀，讓</a:t>
                      </a:r>
                      <a:r>
                        <a:rPr lang="zh-TW" altLang="en-US" sz="140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學習可以跟業界結合跟上時代，形成結合社區業界資源的橫向連結</a:t>
                      </a:r>
                      <a:endParaRPr lang="zh-TW" altLang="zh-TW" sz="1400" b="1" kern="1200" baseline="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300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辦理業界</a:t>
                      </a:r>
                      <a:r>
                        <a:rPr lang="zh-TW" altLang="en-US" sz="1300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與實務研習活動共</a:t>
                      </a:r>
                      <a:r>
                        <a:rPr lang="en-US" altLang="zh-TW" sz="1300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altLang="en-US" sz="1300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場，總參與人次為</a:t>
                      </a:r>
                      <a:r>
                        <a:rPr lang="en-US" altLang="zh-TW" sz="1300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690</a:t>
                      </a:r>
                      <a:r>
                        <a:rPr lang="zh-TW" altLang="en-US" sz="1300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人次</a:t>
                      </a:r>
                      <a:r>
                        <a:rPr lang="zh-TW" altLang="zh-TW" sz="1300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。</a:t>
                      </a:r>
                    </a:p>
                    <a:p>
                      <a:pPr marL="0" lvl="0" algn="l" defTabSz="914400" rtl="0" eaLnBrk="1" latinLnBrk="0" hangingPunct="1"/>
                      <a:r>
                        <a:rPr lang="zh-TW" altLang="zh-TW" sz="1300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反應極佳</a:t>
                      </a:r>
                      <a:r>
                        <a:rPr lang="zh-TW" altLang="en-US" sz="1300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TW" altLang="zh-TW" sz="1300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滿意度均在</a:t>
                      </a:r>
                      <a:r>
                        <a:rPr lang="en-US" altLang="zh-TW" sz="1300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90%</a:t>
                      </a:r>
                      <a:r>
                        <a:rPr lang="zh-TW" altLang="zh-TW" sz="1300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以上</a:t>
                      </a:r>
                      <a:r>
                        <a:rPr lang="zh-TW" altLang="en-US" sz="1300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zh-TW" altLang="en-US" sz="1300" b="1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lvl="0" algn="l" defTabSz="914400" rtl="0" eaLnBrk="1" latinLnBrk="0" hangingPunct="1"/>
                      <a:endParaRPr lang="zh-TW" altLang="en-US" sz="1300" b="1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A3FFA3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</a:t>
                      </a:r>
                      <a:r>
                        <a:rPr lang="zh-TW" altLang="zh-TW" sz="13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藉</a:t>
                      </a:r>
                      <a:r>
                        <a:rPr lang="zh-TW" altLang="en-US" sz="13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著業界</a:t>
                      </a:r>
                      <a:r>
                        <a:rPr lang="zh-TW" altLang="zh-TW" sz="13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研習活動提升師生的國際觀與現今最新產業發展趨勢</a:t>
                      </a:r>
                      <a:r>
                        <a:rPr lang="zh-TW" altLang="en-US" sz="13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。</a:t>
                      </a:r>
                      <a:r>
                        <a:rPr lang="zh-TW" altLang="zh-TW" sz="13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學習到課內無法學習知識</a:t>
                      </a:r>
                      <a:r>
                        <a:rPr lang="zh-TW" altLang="en-US" sz="13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en-US" altLang="zh-TW" sz="1300" b="1" kern="1200" baseline="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300" b="1" kern="1200" baseline="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    藉著科大教授研習活動，</a:t>
                      </a:r>
                      <a:r>
                        <a:rPr lang="zh-TW" altLang="zh-TW" sz="13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師生們</a:t>
                      </a:r>
                      <a:r>
                        <a:rPr lang="zh-TW" altLang="en-US" sz="13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除了</a:t>
                      </a:r>
                      <a:r>
                        <a:rPr lang="zh-TW" altLang="zh-TW" sz="13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獲得</a:t>
                      </a:r>
                      <a:r>
                        <a:rPr lang="zh-TW" altLang="en-US" sz="13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新的</a:t>
                      </a:r>
                      <a:r>
                        <a:rPr lang="zh-TW" altLang="zh-TW" sz="13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觀念與知識</a:t>
                      </a:r>
                      <a:r>
                        <a:rPr lang="zh-TW" altLang="en-US" sz="13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lang="zh-TW" altLang="zh-TW" sz="13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更可以建立師生與科大教授的互動，有助於發展</a:t>
                      </a:r>
                      <a:r>
                        <a:rPr lang="zh-TW" altLang="en-US" sz="13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彼此</a:t>
                      </a:r>
                      <a:r>
                        <a:rPr lang="zh-TW" altLang="zh-TW" sz="13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合作</a:t>
                      </a:r>
                      <a:r>
                        <a:rPr lang="zh-TW" altLang="en-US" sz="13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en-US" altLang="zh-TW" sz="1300" b="1" kern="1200" baseline="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300" b="1" kern="1200" baseline="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TW" altLang="en-US" sz="1300" b="1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      將學校設備、師資等資源提供給國中學生學習，均勻社區發展。</a:t>
                      </a:r>
                      <a:r>
                        <a:rPr lang="zh-TW" altLang="zh-TW" sz="13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垂直整合</a:t>
                      </a:r>
                      <a:r>
                        <a:rPr lang="zh-TW" altLang="en-US" sz="13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社區資源，促進資源均衡</a:t>
                      </a:r>
                      <a:r>
                        <a:rPr lang="zh-TW" altLang="zh-TW" sz="1300" b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zh-TW" altLang="en-US" sz="1300" baseline="0" dirty="0"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5FFC5"/>
                    </a:solidFill>
                  </a:tcPr>
                </a:tc>
              </a:tr>
              <a:tr h="59910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辦理科大教授專家研習活動，提升</a:t>
                      </a:r>
                      <a:r>
                        <a:rPr lang="zh-TW" altLang="en-US" sz="140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師</a:t>
                      </a:r>
                      <a:r>
                        <a:rPr lang="zh-TW" altLang="zh-TW" sz="140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生的學習認知與廣度</a:t>
                      </a:r>
                      <a:r>
                        <a:rPr lang="zh-TW" altLang="en-US" sz="140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，後期可以與社區科大合作，形成縱向資源均衡共享</a:t>
                      </a:r>
                      <a:r>
                        <a:rPr lang="zh-TW" altLang="zh-TW" sz="1400" b="1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en-US" sz="1400" b="1" kern="1200" baseline="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辦理專家研習共</a:t>
                      </a:r>
                      <a:r>
                        <a:rPr lang="en-US" altLang="zh-TW" sz="1300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en-US" sz="1300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場、總參加人數</a:t>
                      </a:r>
                      <a:r>
                        <a:rPr lang="en-US" altLang="zh-TW" sz="1300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246</a:t>
                      </a:r>
                      <a:r>
                        <a:rPr lang="zh-TW" altLang="zh-TW" sz="1300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人，滿意度達</a:t>
                      </a:r>
                      <a:r>
                        <a:rPr lang="en-US" altLang="zh-TW" sz="1300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95%</a:t>
                      </a:r>
                      <a:r>
                        <a:rPr lang="zh-TW" altLang="zh-TW" sz="1300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以上</a:t>
                      </a:r>
                      <a:endParaRPr lang="zh-TW" altLang="en-US" sz="1300" b="1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endParaRPr lang="zh-TW" altLang="en-US" sz="1300" b="1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A3FFA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699864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1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辦理國中端多元技藝，讓國中學生</a:t>
                      </a:r>
                      <a:r>
                        <a:rPr lang="zh-TW" altLang="en-US" sz="1400" b="1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學習</a:t>
                      </a:r>
                      <a:r>
                        <a:rPr lang="zh-TW" altLang="zh-TW" sz="1400" b="1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資源更豐富。</a:t>
                      </a:r>
                      <a:endParaRPr lang="zh-TW" altLang="en-US" sz="1400" b="1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30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共</a:t>
                      </a:r>
                      <a:r>
                        <a:rPr lang="en-US" altLang="zh-TW" sz="130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en-US" sz="130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校，</a:t>
                      </a:r>
                      <a:r>
                        <a:rPr lang="en-US" altLang="zh-TW" sz="130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zh-TW" altLang="en-US" sz="130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班。</a:t>
                      </a:r>
                      <a:r>
                        <a:rPr lang="zh-TW" altLang="zh-TW" sz="130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參與人數達</a:t>
                      </a:r>
                      <a:r>
                        <a:rPr lang="en-US" altLang="zh-TW" sz="130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789</a:t>
                      </a:r>
                      <a:r>
                        <a:rPr lang="zh-TW" altLang="zh-TW" sz="130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人次</a:t>
                      </a:r>
                      <a:r>
                        <a:rPr lang="zh-TW" altLang="en-US" sz="130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。滿意度全達</a:t>
                      </a:r>
                      <a:r>
                        <a:rPr lang="en-US" altLang="zh-TW" sz="130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90%</a:t>
                      </a:r>
                      <a:r>
                        <a:rPr lang="zh-TW" altLang="en-US" sz="130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以上</a:t>
                      </a:r>
                      <a:endParaRPr lang="zh-TW" altLang="en-US" sz="1300" b="1" kern="1200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A3FFA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531059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落實</a:t>
                      </a:r>
                      <a:endParaRPr lang="en-US" altLang="zh-TW" sz="1800" b="1" kern="12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適性發展</a:t>
                      </a:r>
                    </a:p>
                  </a:txBody>
                  <a:tcPr anchor="ctr">
                    <a:solidFill>
                      <a:srgbClr val="A3FFA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1400" b="1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辦理多元技藝與職涯探索活動，讓國中</a:t>
                      </a:r>
                      <a:r>
                        <a:rPr lang="zh-TW" altLang="en-US" sz="1400" b="1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</a:t>
                      </a:r>
                      <a:r>
                        <a:rPr lang="zh-TW" altLang="zh-TW" sz="1400" b="1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生快樂學習，</a:t>
                      </a:r>
                      <a:r>
                        <a:rPr lang="zh-TW" altLang="en-US" sz="1400" b="1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也</a:t>
                      </a:r>
                      <a:r>
                        <a:rPr lang="zh-TW" altLang="zh-TW" sz="1400" b="1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提供國中生適性學習環境</a:t>
                      </a:r>
                      <a:r>
                        <a:rPr lang="zh-TW" altLang="en-US" sz="1400" b="1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zh-TW" altLang="en-US" sz="1400" b="1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300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30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789</a:t>
                      </a:r>
                      <a:r>
                        <a:rPr lang="zh-TW" altLang="zh-TW" sz="130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人次</a:t>
                      </a:r>
                      <a:r>
                        <a:rPr lang="zh-TW" altLang="en-US" sz="130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lang="zh-TW" altLang="zh-TW" sz="130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回饋</a:t>
                      </a:r>
                      <a:r>
                        <a:rPr lang="zh-TW" altLang="en-US" sz="130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問卷</a:t>
                      </a:r>
                      <a:r>
                        <a:rPr lang="zh-TW" altLang="zh-TW" sz="130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中</a:t>
                      </a:r>
                      <a:r>
                        <a:rPr lang="zh-TW" altLang="en-US" sz="130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，發現</a:t>
                      </a:r>
                      <a:r>
                        <a:rPr lang="zh-TW" altLang="zh-TW" sz="130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他們天真無邪</a:t>
                      </a:r>
                      <a:r>
                        <a:rPr lang="zh-TW" altLang="en-US" sz="130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zh-TW" altLang="zh-TW" sz="130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學習快樂</a:t>
                      </a:r>
                      <a:r>
                        <a:rPr lang="zh-TW" altLang="en-US" sz="130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zh-TW" altLang="en-US" sz="1300" b="1" kern="1200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A3FFA3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1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適性學習</a:t>
                      </a:r>
                      <a:r>
                        <a:rPr lang="zh-TW" altLang="en-US" sz="1400" b="1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中，讓</a:t>
                      </a:r>
                      <a:r>
                        <a:rPr lang="zh-TW" altLang="zh-TW" sz="1400" b="1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他們</a:t>
                      </a:r>
                      <a:r>
                        <a:rPr lang="zh-TW" altLang="en-US" sz="1400" b="1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發現</a:t>
                      </a:r>
                      <a:r>
                        <a:rPr lang="zh-TW" altLang="zh-TW" sz="1400" b="1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職校多元性，</a:t>
                      </a:r>
                      <a:r>
                        <a:rPr lang="zh-TW" altLang="en-US" sz="1400" b="1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也</a:t>
                      </a:r>
                      <a:r>
                        <a:rPr lang="zh-TW" altLang="zh-TW" sz="1400" b="1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找到他們的興趣及未來就讀的方向。</a:t>
                      </a:r>
                      <a:endParaRPr lang="en-US" altLang="zh-TW" sz="1400" b="1" kern="1200" baseline="0" dirty="0" smtClean="0"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1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回饋</a:t>
                      </a:r>
                      <a:r>
                        <a:rPr lang="zh-TW" altLang="en-US" sz="1400" b="1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反應出，適性學習很有趣</a:t>
                      </a:r>
                      <a:r>
                        <a:rPr lang="zh-TW" altLang="zh-TW" sz="1400" b="1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zh-TW" altLang="en-US" sz="1400" b="1" kern="1200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5FFC5"/>
                    </a:solidFill>
                  </a:tcPr>
                </a:tc>
              </a:tr>
              <a:tr h="531059">
                <a:tc v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400" b="1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辦理有效教學、多元評量及差異化教學特色活動建構適性學習</a:t>
                      </a:r>
                      <a:r>
                        <a:rPr lang="zh-TW" altLang="en-US" sz="1400" b="1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環境</a:t>
                      </a:r>
                      <a:r>
                        <a:rPr lang="zh-TW" altLang="zh-TW" sz="1400" b="1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，提供學生適性學習。</a:t>
                      </a:r>
                      <a:endParaRPr lang="zh-TW" altLang="en-US" sz="1400" b="1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300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辦理</a:t>
                      </a:r>
                      <a:r>
                        <a:rPr lang="en-US" altLang="zh-TW" sz="1300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altLang="en-US" sz="1300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場研習活動，</a:t>
                      </a:r>
                      <a:r>
                        <a:rPr lang="zh-TW" altLang="zh-TW" sz="1300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參加總人數</a:t>
                      </a:r>
                      <a:r>
                        <a:rPr lang="en-US" altLang="zh-TW" sz="1300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340</a:t>
                      </a:r>
                      <a:r>
                        <a:rPr lang="zh-TW" altLang="zh-TW" sz="1300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人，滿意度達到</a:t>
                      </a:r>
                      <a:r>
                        <a:rPr lang="en-US" altLang="zh-TW" sz="1300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95%</a:t>
                      </a:r>
                      <a:r>
                        <a:rPr lang="zh-TW" altLang="en-US" sz="1300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以上</a:t>
                      </a:r>
                      <a:endParaRPr lang="zh-TW" altLang="en-US" sz="1300" b="1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A3FFA3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95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圓角化對角線角落矩形 9"/>
          <p:cNvSpPr/>
          <p:nvPr/>
        </p:nvSpPr>
        <p:spPr>
          <a:xfrm>
            <a:off x="0" y="6525384"/>
            <a:ext cx="9180512" cy="36000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圓角化對角線角落矩形 10"/>
          <p:cNvSpPr/>
          <p:nvPr/>
        </p:nvSpPr>
        <p:spPr>
          <a:xfrm>
            <a:off x="0" y="0"/>
            <a:ext cx="9144000" cy="72000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0" y="0"/>
            <a:ext cx="9128767" cy="10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 12"/>
          <p:cNvSpPr/>
          <p:nvPr/>
        </p:nvSpPr>
        <p:spPr>
          <a:xfrm>
            <a:off x="1" y="6777384"/>
            <a:ext cx="9180512" cy="10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2555776" y="109081"/>
            <a:ext cx="40324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zh-TW" altLang="zh-TW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總</a:t>
            </a:r>
            <a:r>
              <a:rPr lang="en-US" altLang="zh-TW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體</a:t>
            </a:r>
            <a:r>
              <a:rPr lang="en-US" altLang="zh-TW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績</a:t>
            </a:r>
            <a:r>
              <a:rPr lang="en-US" altLang="zh-TW" sz="36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zh-TW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效</a:t>
            </a:r>
            <a:r>
              <a:rPr lang="en-US" altLang="zh-TW" sz="36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 (2)</a:t>
            </a:r>
            <a:endParaRPr lang="zh-TW" altLang="en-US" sz="3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zh-TW" altLang="en-US" sz="2400" dirty="0"/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5412"/>
              </p:ext>
            </p:extLst>
          </p:nvPr>
        </p:nvGraphicFramePr>
        <p:xfrm>
          <a:off x="611561" y="1556792"/>
          <a:ext cx="8064897" cy="3916680"/>
        </p:xfrm>
        <a:graphic>
          <a:graphicData uri="http://schemas.openxmlformats.org/drawingml/2006/table">
            <a:tbl>
              <a:tblPr bandRow="1">
                <a:tableStyleId>{69C7853C-536D-4A76-A0AE-DD22124D55A5}</a:tableStyleId>
              </a:tblPr>
              <a:tblGrid>
                <a:gridCol w="1224135"/>
                <a:gridCol w="2808312"/>
                <a:gridCol w="1728192"/>
                <a:gridCol w="2304258"/>
              </a:tblGrid>
              <a:tr h="720080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1800" b="1" kern="1200" baseline="0" dirty="0" smtClean="0"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共創</a:t>
                      </a:r>
                      <a:endParaRPr lang="en-US" altLang="zh-TW" sz="1800" b="1" kern="1200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夥伴優質</a:t>
                      </a:r>
                      <a:endParaRPr lang="zh-TW" altLang="en-US" b="1" baseline="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b="1" baseline="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FF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1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辦理</a:t>
                      </a:r>
                      <a:r>
                        <a:rPr lang="zh-TW" altLang="en-US" sz="1400" b="1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校際</a:t>
                      </a:r>
                      <a:r>
                        <a:rPr lang="zh-TW" altLang="zh-TW" sz="1400" b="1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技藝友誼賽</a:t>
                      </a:r>
                      <a:r>
                        <a:rPr lang="zh-TW" altLang="en-US" sz="1400" b="1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及技藝交流</a:t>
                      </a:r>
                      <a:r>
                        <a:rPr lang="zh-TW" altLang="zh-TW" sz="1400" b="1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，讓</a:t>
                      </a:r>
                      <a:r>
                        <a:rPr lang="zh-TW" altLang="en-US" sz="1400" b="1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社區</a:t>
                      </a:r>
                      <a:r>
                        <a:rPr lang="zh-TW" altLang="zh-TW" sz="1400" b="1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學校相互鏈結，</a:t>
                      </a:r>
                      <a:r>
                        <a:rPr lang="zh-TW" altLang="en-US" sz="1400" b="1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各校</a:t>
                      </a:r>
                      <a:r>
                        <a:rPr lang="zh-TW" altLang="zh-TW" sz="1400" b="1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資源</a:t>
                      </a:r>
                      <a:r>
                        <a:rPr lang="zh-TW" altLang="en-US" sz="1400" b="1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、設備及師資</a:t>
                      </a:r>
                      <a:r>
                        <a:rPr lang="zh-TW" altLang="zh-TW" sz="1400" b="1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整合，共創</a:t>
                      </a:r>
                      <a:r>
                        <a:rPr lang="zh-TW" altLang="en-US" sz="1400" b="1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夥伴</a:t>
                      </a:r>
                      <a:r>
                        <a:rPr lang="zh-TW" altLang="zh-TW" sz="1400" b="1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優質。</a:t>
                      </a:r>
                      <a:endParaRPr lang="zh-TW" altLang="zh-TW" sz="1400" b="1" kern="1200" baseline="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300" b="0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本次參加校數共計</a:t>
                      </a:r>
                      <a:r>
                        <a:rPr lang="en-US" altLang="zh-TW" sz="1300" b="0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zh-TW" sz="1300" b="0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個校數</a:t>
                      </a:r>
                      <a:r>
                        <a:rPr lang="zh-TW" altLang="en-US" sz="1300" b="0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、老</a:t>
                      </a:r>
                      <a:r>
                        <a:rPr lang="zh-TW" altLang="zh-TW" sz="1300" b="0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師</a:t>
                      </a:r>
                      <a:r>
                        <a:rPr lang="en-US" altLang="zh-TW" sz="1300" b="0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altLang="zh-TW" sz="1300" b="0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人、</a:t>
                      </a:r>
                      <a:r>
                        <a:rPr lang="zh-TW" altLang="en-US" sz="1300" b="0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</a:t>
                      </a:r>
                      <a:r>
                        <a:rPr lang="zh-TW" altLang="zh-TW" sz="1300" b="0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</a:t>
                      </a:r>
                      <a:r>
                        <a:rPr lang="en-US" altLang="zh-TW" sz="1300" b="0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</a:t>
                      </a:r>
                      <a:r>
                        <a:rPr lang="zh-TW" altLang="zh-TW" sz="1300" b="0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zh-TW" altLang="en-US" sz="1300" b="0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。滿意度</a:t>
                      </a:r>
                      <a:r>
                        <a:rPr lang="en-US" altLang="zh-TW" sz="1300" b="0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100%</a:t>
                      </a:r>
                      <a:endParaRPr lang="zh-TW" altLang="en-US" sz="1300" b="0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FF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1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本次</a:t>
                      </a:r>
                      <a:r>
                        <a:rPr lang="en-US" altLang="zh-TW" sz="1400" b="1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103</a:t>
                      </a:r>
                      <a:r>
                        <a:rPr lang="zh-TW" altLang="zh-TW" sz="1400" b="1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學年度全國中等學校</a:t>
                      </a:r>
                      <a:r>
                        <a:rPr lang="zh-TW" altLang="en-US" sz="1400" b="1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工商業</a:t>
                      </a:r>
                      <a:r>
                        <a:rPr lang="zh-TW" altLang="zh-TW" sz="1400" b="1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學生技藝競賽成績：本校共曩括了</a:t>
                      </a:r>
                      <a:r>
                        <a:rPr lang="en-US" altLang="zh-TW" sz="1400" b="1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altLang="zh-TW" sz="1400" b="1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個金手獎，及</a:t>
                      </a:r>
                      <a:r>
                        <a:rPr lang="en-US" altLang="zh-TW" sz="1400" b="1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altLang="zh-TW" sz="1400" b="1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個優勝</a:t>
                      </a:r>
                      <a:r>
                        <a:rPr lang="zh-TW" altLang="en-US" sz="1400" b="1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與團體組第</a:t>
                      </a:r>
                      <a:r>
                        <a:rPr lang="en-US" altLang="zh-TW" sz="1400" b="1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r>
                        <a:rPr lang="zh-TW" altLang="en-US" sz="1400" b="1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名。成績斐然</a:t>
                      </a:r>
                      <a:endParaRPr lang="zh-TW" altLang="en-US" sz="1400" b="1" kern="1200" baseline="0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1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辦理東大附中</a:t>
                      </a:r>
                      <a:r>
                        <a:rPr lang="zh-TW" altLang="en-US" sz="1400" b="1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國中部</a:t>
                      </a:r>
                      <a:r>
                        <a:rPr lang="zh-TW" altLang="zh-TW" sz="1400" b="1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職涯探索與多元技藝</a:t>
                      </a:r>
                      <a:r>
                        <a:rPr lang="zh-TW" altLang="en-US" sz="1400" b="1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活動，支援社區</a:t>
                      </a:r>
                      <a:r>
                        <a:rPr lang="zh-TW" altLang="zh-TW" sz="1400" b="1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高中平行鏈結</a:t>
                      </a:r>
                      <a:r>
                        <a:rPr lang="zh-TW" altLang="en-US" sz="1400" b="1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zh-TW" sz="1400" b="1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達到資源</a:t>
                      </a:r>
                      <a:r>
                        <a:rPr lang="zh-TW" altLang="en-US" sz="1400" b="1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zh-TW" sz="1400" b="1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設備</a:t>
                      </a:r>
                      <a:r>
                        <a:rPr lang="zh-TW" altLang="en-US" sz="1400" b="1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與師資</a:t>
                      </a:r>
                      <a:r>
                        <a:rPr lang="zh-TW" altLang="zh-TW" sz="1400" b="1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共享，共創</a:t>
                      </a:r>
                      <a:r>
                        <a:rPr lang="zh-TW" altLang="en-US" sz="1400" b="1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夥伴</a:t>
                      </a:r>
                      <a:r>
                        <a:rPr lang="zh-TW" altLang="zh-TW" sz="1400" b="1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優質。</a:t>
                      </a:r>
                      <a:endParaRPr lang="zh-TW" altLang="en-US" sz="1400" b="1" kern="1200" baseline="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3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辦理</a:t>
                      </a:r>
                      <a:r>
                        <a:rPr lang="en-US" altLang="zh-TW" sz="13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r>
                        <a:rPr lang="zh-TW" altLang="en-US" sz="13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校，</a:t>
                      </a:r>
                      <a:r>
                        <a:rPr lang="en-US" altLang="zh-TW" sz="13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37</a:t>
                      </a:r>
                      <a:r>
                        <a:rPr lang="zh-TW" altLang="en-US" sz="13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班、</a:t>
                      </a:r>
                      <a:r>
                        <a:rPr lang="en-US" altLang="zh-TW" sz="13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1129</a:t>
                      </a:r>
                      <a:r>
                        <a:rPr lang="zh-TW" altLang="en-US" sz="13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人次</a:t>
                      </a:r>
                      <a:r>
                        <a:rPr lang="en-US" altLang="zh-TW" sz="13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3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含東大附中國中部</a:t>
                      </a:r>
                      <a:r>
                        <a:rPr lang="en-US" altLang="zh-TW" sz="13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3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。活動</a:t>
                      </a:r>
                      <a:r>
                        <a:rPr lang="zh-TW" altLang="zh-TW" sz="13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的滿意度</a:t>
                      </a:r>
                      <a:r>
                        <a:rPr lang="zh-TW" altLang="en-US" sz="13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均在</a:t>
                      </a:r>
                      <a:r>
                        <a:rPr lang="en-US" altLang="zh-TW" sz="13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90%</a:t>
                      </a:r>
                      <a:r>
                        <a:rPr lang="zh-TW" altLang="en-US" sz="13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以上</a:t>
                      </a:r>
                      <a:r>
                        <a:rPr lang="zh-TW" altLang="zh-TW" sz="13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，同學們也都樂於學習</a:t>
                      </a:r>
                      <a:r>
                        <a:rPr lang="zh-TW" altLang="en-US" sz="13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zh-TW" sz="13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學習快樂，也肯定</a:t>
                      </a:r>
                      <a:r>
                        <a:rPr lang="zh-TW" altLang="en-US" sz="13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職</a:t>
                      </a:r>
                      <a:r>
                        <a:rPr lang="zh-TW" altLang="zh-TW" sz="13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校</a:t>
                      </a:r>
                      <a:r>
                        <a:rPr lang="zh-TW" altLang="en-US" sz="13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的多元技藝。</a:t>
                      </a:r>
                      <a:endParaRPr lang="zh-TW" altLang="en-US" sz="1300" b="0" kern="1200" baseline="0" dirty="0" smtClean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FF97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zh-TW" altLang="zh-TW" sz="1400" b="1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回饋</a:t>
                      </a:r>
                      <a:r>
                        <a:rPr lang="zh-TW" altLang="en-US" sz="1400" b="1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問卷發現，參與研習活動的學生由於</a:t>
                      </a:r>
                      <a:r>
                        <a:rPr lang="zh-TW" altLang="zh-TW" sz="1400" b="1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接觸</a:t>
                      </a:r>
                      <a:r>
                        <a:rPr lang="zh-TW" altLang="en-US" sz="1400" b="1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本校</a:t>
                      </a:r>
                      <a:r>
                        <a:rPr lang="zh-TW" altLang="zh-TW" sz="1400" b="1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職校技藝，他們了解</a:t>
                      </a:r>
                      <a:r>
                        <a:rPr lang="zh-TW" altLang="en-US" sz="1400" b="1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了</a:t>
                      </a:r>
                      <a:r>
                        <a:rPr lang="zh-TW" altLang="zh-TW" sz="1400" b="1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本校的科系與</a:t>
                      </a:r>
                      <a:r>
                        <a:rPr lang="zh-TW" altLang="en-US" sz="1400" b="1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本校科系的</a:t>
                      </a:r>
                      <a:r>
                        <a:rPr lang="zh-TW" altLang="zh-TW" sz="1400" b="1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多元性，</a:t>
                      </a:r>
                      <a:r>
                        <a:rPr lang="zh-TW" altLang="en-US" sz="1400" b="1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在多元技藝學習中，</a:t>
                      </a:r>
                      <a:r>
                        <a:rPr lang="zh-TW" altLang="zh-TW" sz="1400" b="1" kern="1200" baseline="0" dirty="0" smtClean="0"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找到自己未來就讀的方向。</a:t>
                      </a:r>
                      <a:endParaRPr lang="zh-TW" altLang="en-US" sz="1400" b="1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zh-TW" sz="1400" b="1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辦理</a:t>
                      </a:r>
                      <a:r>
                        <a:rPr lang="zh-TW" altLang="en-US" sz="1400" b="1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各</a:t>
                      </a:r>
                      <a:r>
                        <a:rPr lang="zh-TW" altLang="zh-TW" sz="1400" b="1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國中多元技藝與職涯探索活動，</a:t>
                      </a:r>
                      <a:r>
                        <a:rPr lang="zh-TW" altLang="en-US" sz="1400" b="1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提供設備</a:t>
                      </a:r>
                      <a:r>
                        <a:rPr lang="zh-TW" altLang="zh-TW" sz="1400" b="1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資源，共創優質</a:t>
                      </a:r>
                      <a:r>
                        <a:rPr lang="zh-TW" altLang="en-US" sz="1400" b="1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環境</a:t>
                      </a:r>
                      <a:r>
                        <a:rPr lang="zh-TW" altLang="zh-TW" sz="1400" b="1" kern="1200" baseline="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altLang="en-US" sz="1400" b="1" kern="1200" baseline="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TW" altLang="en-US" b="1" baseline="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3FFA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辦理有效教學、多元評量及差異化教學、教師教案製作研習</a:t>
                      </a:r>
                      <a:r>
                        <a:rPr lang="zh-TW" altLang="en-US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r>
                        <a:rPr lang="zh-TW" altLang="zh-TW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提升教師適性教學能力，讓學生能夠學習</a:t>
                      </a:r>
                      <a:r>
                        <a:rPr lang="zh-TW" altLang="en-US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快</a:t>
                      </a:r>
                      <a:r>
                        <a:rPr lang="zh-TW" altLang="zh-TW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樂、適性</a:t>
                      </a:r>
                      <a:r>
                        <a:rPr lang="zh-TW" altLang="en-US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學習與</a:t>
                      </a:r>
                      <a:r>
                        <a:rPr lang="zh-TW" altLang="zh-TW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發展。</a:t>
                      </a:r>
                      <a:endParaRPr lang="zh-TW" altLang="en-US" sz="1400" b="1" baseline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辦理三場 </a:t>
                      </a:r>
                      <a:r>
                        <a:rPr lang="zh-TW" altLang="zh-TW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有、多、差研習</a:t>
                      </a:r>
                      <a:r>
                        <a:rPr lang="zh-TW" altLang="en-US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活動，研習 </a:t>
                      </a:r>
                      <a:r>
                        <a:rPr lang="zh-TW" altLang="zh-TW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教師</a:t>
                      </a:r>
                      <a:r>
                        <a:rPr lang="zh-TW" altLang="en-US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人數</a:t>
                      </a:r>
                      <a:r>
                        <a:rPr lang="en-US" altLang="zh-TW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108</a:t>
                      </a:r>
                      <a:r>
                        <a:rPr lang="zh-TW" altLang="zh-TW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人，期間教師反應熱烈</a:t>
                      </a:r>
                      <a:r>
                        <a:rPr lang="zh-TW" altLang="en-US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，滿意度均達</a:t>
                      </a:r>
                      <a:r>
                        <a:rPr lang="en-US" altLang="zh-TW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90%</a:t>
                      </a:r>
                      <a:r>
                        <a:rPr lang="zh-TW" altLang="en-US" sz="1300" b="0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altLang="en-US" sz="1300" b="0" baseline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7FF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研習結束各</a:t>
                      </a:r>
                      <a:r>
                        <a:rPr lang="zh-TW" altLang="en-US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群</a:t>
                      </a:r>
                      <a:r>
                        <a:rPr lang="zh-TW" altLang="zh-TW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科依示例辦理特色教學活動。</a:t>
                      </a:r>
                      <a:r>
                        <a:rPr lang="zh-TW" altLang="en-US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適性學習</a:t>
                      </a:r>
                      <a:endParaRPr lang="zh-TW" altLang="zh-TW" sz="1400" b="1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FFC5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070227"/>
              </p:ext>
            </p:extLst>
          </p:nvPr>
        </p:nvGraphicFramePr>
        <p:xfrm>
          <a:off x="611560" y="1196752"/>
          <a:ext cx="8064896" cy="3830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24136"/>
                <a:gridCol w="2808312"/>
                <a:gridCol w="1707618"/>
                <a:gridCol w="2324830"/>
              </a:tblGrid>
              <a:tr h="38307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aseline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"/>
                          <a:ea typeface="微軟正黑體" panose="020B0604030504040204" pitchFamily="34" charset="-120"/>
                        </a:rPr>
                        <a:t>指標</a:t>
                      </a:r>
                      <a:endParaRPr lang="zh-TW" altLang="en-US" sz="1600" baseline="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 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008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aseline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"/>
                          <a:ea typeface="微軟正黑體" panose="020B0604030504040204" pitchFamily="34" charset="-120"/>
                        </a:rPr>
                        <a:t>指標與工作內容彙整</a:t>
                      </a:r>
                      <a:endParaRPr lang="zh-TW" altLang="en-US" sz="1600" baseline="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 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0054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aseline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"/>
                          <a:ea typeface="微軟正黑體" panose="020B0604030504040204" pitchFamily="34" charset="-120"/>
                        </a:rPr>
                        <a:t>執行情形</a:t>
                      </a:r>
                      <a:endParaRPr lang="zh-TW" altLang="en-US" sz="1600" baseline="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 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008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aseline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"/>
                          <a:ea typeface="微軟正黑體" panose="020B0604030504040204" pitchFamily="34" charset="-120"/>
                        </a:rPr>
                        <a:t>探討</a:t>
                      </a:r>
                      <a:endParaRPr lang="zh-TW" altLang="en-US" sz="1600" baseline="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 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0054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39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圓角化對角線角落矩形 22"/>
          <p:cNvSpPr/>
          <p:nvPr/>
        </p:nvSpPr>
        <p:spPr>
          <a:xfrm>
            <a:off x="0" y="6525384"/>
            <a:ext cx="9180512" cy="36000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圓角化對角線角落矩形 23"/>
          <p:cNvSpPr/>
          <p:nvPr/>
        </p:nvSpPr>
        <p:spPr>
          <a:xfrm>
            <a:off x="0" y="0"/>
            <a:ext cx="9144000" cy="720000"/>
          </a:xfrm>
          <a:prstGeom prst="round2Diag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4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0" y="0"/>
            <a:ext cx="9128767" cy="10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6" name="圓角矩形 25"/>
          <p:cNvSpPr/>
          <p:nvPr/>
        </p:nvSpPr>
        <p:spPr>
          <a:xfrm>
            <a:off x="1" y="6777384"/>
            <a:ext cx="9180512" cy="108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041805"/>
              </p:ext>
            </p:extLst>
          </p:nvPr>
        </p:nvGraphicFramePr>
        <p:xfrm>
          <a:off x="539552" y="1331600"/>
          <a:ext cx="8064896" cy="1737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96144"/>
                <a:gridCol w="2808312"/>
                <a:gridCol w="1728192"/>
                <a:gridCol w="2232248"/>
              </a:tblGrid>
              <a:tr h="37084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導引</a:t>
                      </a:r>
                      <a:endParaRPr lang="en-US" altLang="zh-TW" sz="1800" b="1" kern="1200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200" baseline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就近入學</a:t>
                      </a:r>
                      <a:endParaRPr lang="zh-TW" altLang="en-US" sz="1800" b="1" kern="1200" baseline="0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97FF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辦理親職教育，強化親師關係讓家長放心將子弟留在本校，推薦更多學子</a:t>
                      </a:r>
                      <a:r>
                        <a:rPr lang="zh-TW" altLang="en-US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就讀本校</a:t>
                      </a:r>
                      <a:r>
                        <a:rPr lang="zh-TW" altLang="zh-TW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zh-TW" altLang="zh-TW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導引就近入學。</a:t>
                      </a:r>
                      <a:endParaRPr lang="zh-TW" altLang="en-US" sz="1400" b="1" kern="1200" baseline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12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一年級與會家長</a:t>
                      </a:r>
                      <a:r>
                        <a:rPr lang="en-US" altLang="zh-TW" sz="12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565</a:t>
                      </a:r>
                      <a:r>
                        <a:rPr lang="zh-TW" altLang="zh-TW" sz="12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人</a:t>
                      </a:r>
                      <a:r>
                        <a:rPr lang="zh-TW" altLang="en-US" sz="12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，</a:t>
                      </a:r>
                      <a:r>
                        <a:rPr lang="en-US" altLang="zh-TW" sz="12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565</a:t>
                      </a:r>
                      <a:r>
                        <a:rPr lang="zh-TW" altLang="zh-TW" sz="12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份問卷</a:t>
                      </a:r>
                      <a:r>
                        <a:rPr lang="zh-TW" altLang="en-US" sz="12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中</a:t>
                      </a:r>
                      <a:r>
                        <a:rPr lang="zh-TW" altLang="zh-TW" sz="12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，家長滿意度均達</a:t>
                      </a:r>
                      <a:r>
                        <a:rPr lang="en-US" altLang="zh-TW" sz="12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9</a:t>
                      </a:r>
                      <a:r>
                        <a:rPr lang="zh-TW" altLang="zh-TW" sz="12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</a:rPr>
                        <a:t>成以上，家長對學校辦學及師長用心，都有極高度的肯定。</a:t>
                      </a:r>
                      <a:endParaRPr lang="zh-TW" altLang="en-US" sz="1200" b="0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97FF9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家長</a:t>
                      </a:r>
                      <a:r>
                        <a:rPr lang="zh-TW" altLang="zh-TW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回饋</a:t>
                      </a:r>
                      <a:r>
                        <a:rPr lang="zh-TW" alt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r>
                        <a:rPr lang="zh-TW" altLang="zh-TW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了解到小孩子在學校學什麼</a:t>
                      </a:r>
                      <a:r>
                        <a:rPr lang="zh-TW" alt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altLang="zh-TW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在校</a:t>
                      </a:r>
                      <a:r>
                        <a:rPr lang="zh-TW" alt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</a:t>
                      </a:r>
                      <a:r>
                        <a:rPr lang="zh-TW" altLang="zh-TW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狀況，</a:t>
                      </a:r>
                      <a:r>
                        <a:rPr lang="zh-TW" alt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和</a:t>
                      </a:r>
                      <a:r>
                        <a:rPr lang="zh-TW" altLang="zh-TW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以後升學及進路</a:t>
                      </a:r>
                      <a:r>
                        <a:rPr lang="en-US" altLang="zh-TW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…</a:t>
                      </a:r>
                      <a:r>
                        <a:rPr lang="zh-TW" altLang="zh-TW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r>
                        <a:rPr lang="zh-TW" alt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而</a:t>
                      </a:r>
                      <a:r>
                        <a:rPr lang="zh-TW" altLang="zh-TW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更讓家長放心的是，老師們的努力付出</a:t>
                      </a:r>
                      <a:r>
                        <a:rPr lang="zh-TW" alt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。將更支持學校推薦子弟就學。</a:t>
                      </a:r>
                      <a:endParaRPr lang="zh-TW" altLang="en-US" sz="1200" b="1" baseline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C5FFC5"/>
                    </a:solidFill>
                  </a:tcPr>
                </a:tc>
              </a:tr>
              <a:tr h="73152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辦理國中之多元技藝與職涯探索，</a:t>
                      </a:r>
                      <a:r>
                        <a:rPr lang="zh-TW" altLang="en-US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讓國中學生</a:t>
                      </a:r>
                      <a:r>
                        <a:rPr lang="zh-TW" altLang="zh-TW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知道到嶺東</a:t>
                      </a:r>
                      <a:r>
                        <a:rPr lang="zh-TW" altLang="en-US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高中</a:t>
                      </a:r>
                      <a:r>
                        <a:rPr lang="zh-TW" altLang="zh-TW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在學什麼</a:t>
                      </a:r>
                      <a:r>
                        <a:rPr lang="zh-TW" altLang="en-US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，以</a:t>
                      </a:r>
                      <a:r>
                        <a:rPr lang="zh-TW" altLang="zh-TW" sz="1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吸引國中生就近入學。</a:t>
                      </a:r>
                      <a:endParaRPr lang="zh-TW" altLang="en-US" sz="1400" b="1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C5FFC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zh-TW" altLang="en-US" sz="12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辦理</a:t>
                      </a:r>
                      <a:r>
                        <a:rPr lang="en-US" altLang="zh-TW" sz="12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4</a:t>
                      </a:r>
                      <a:r>
                        <a:rPr lang="zh-TW" altLang="en-US" sz="12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校數，</a:t>
                      </a:r>
                      <a:r>
                        <a:rPr lang="en-US" altLang="zh-TW" sz="12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37</a:t>
                      </a:r>
                      <a:r>
                        <a:rPr lang="zh-TW" altLang="en-US" sz="12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班級，目前辦理人數達</a:t>
                      </a:r>
                      <a:r>
                        <a:rPr lang="en-US" altLang="zh-TW" sz="12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1129</a:t>
                      </a:r>
                      <a:r>
                        <a:rPr lang="zh-TW" altLang="en-US" sz="12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人，滿意度</a:t>
                      </a:r>
                      <a:r>
                        <a:rPr lang="en-US" altLang="zh-TW" sz="12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90%</a:t>
                      </a:r>
                      <a:r>
                        <a:rPr lang="zh-TW" altLang="en-US" sz="12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微軟正黑體" panose="020B0604030504040204" pitchFamily="34" charset="-120"/>
                          <a:cs typeface="+mn-cs"/>
                        </a:rPr>
                        <a:t>以上。</a:t>
                      </a:r>
                      <a:endParaRPr lang="zh-TW" altLang="en-US" sz="1200" b="0" kern="1200" baseline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97FF9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本活動中邀請</a:t>
                      </a:r>
                      <a:r>
                        <a:rPr lang="zh-TW" altLang="zh-TW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國中教師參與，對本校</a:t>
                      </a:r>
                      <a:r>
                        <a:rPr lang="zh-TW" alt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能</a:t>
                      </a:r>
                      <a:r>
                        <a:rPr lang="zh-TW" altLang="zh-TW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有更深入了解，進而推薦學生就近入學</a:t>
                      </a:r>
                      <a:r>
                        <a:rPr lang="zh-TW" altLang="en-US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就讀本校</a:t>
                      </a:r>
                      <a:r>
                        <a:rPr lang="zh-TW" altLang="zh-TW" sz="1200" b="1" kern="1200" baseline="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。</a:t>
                      </a:r>
                      <a:endParaRPr lang="zh-TW" altLang="en-US" sz="1200" b="1" kern="1200" baseline="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C5FFC5"/>
                    </a:solidFill>
                  </a:tcPr>
                </a:tc>
              </a:tr>
            </a:tbl>
          </a:graphicData>
        </a:graphic>
      </p:graphicFrame>
      <p:grpSp>
        <p:nvGrpSpPr>
          <p:cNvPr id="21" name="群組 20"/>
          <p:cNvGrpSpPr/>
          <p:nvPr/>
        </p:nvGrpSpPr>
        <p:grpSpPr>
          <a:xfrm>
            <a:off x="323528" y="3356992"/>
            <a:ext cx="2880320" cy="432048"/>
            <a:chOff x="323528" y="3356992"/>
            <a:chExt cx="2880320" cy="432048"/>
          </a:xfrm>
        </p:grpSpPr>
        <p:sp>
          <p:nvSpPr>
            <p:cNvPr id="9" name="AutoShape 562"/>
            <p:cNvSpPr>
              <a:spLocks noChangeArrowheads="1"/>
            </p:cNvSpPr>
            <p:nvPr/>
          </p:nvSpPr>
          <p:spPr bwMode="auto">
            <a:xfrm>
              <a:off x="323528" y="3356992"/>
              <a:ext cx="2880320" cy="432048"/>
            </a:xfrm>
            <a:prstGeom prst="roundRect">
              <a:avLst>
                <a:gd name="adj" fmla="val 50000"/>
              </a:avLst>
            </a:prstGeom>
            <a:solidFill>
              <a:srgbClr val="DCC532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0" name="WordArt 576"/>
            <p:cNvSpPr>
              <a:spLocks noChangeArrowheads="1" noChangeShapeType="1" noTextEdit="1"/>
            </p:cNvSpPr>
            <p:nvPr/>
          </p:nvSpPr>
          <p:spPr bwMode="auto">
            <a:xfrm>
              <a:off x="539552" y="3429000"/>
              <a:ext cx="2376264" cy="28803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zh-TW" altLang="en-US" sz="10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自我檢核、管考會議</a:t>
              </a:r>
              <a:endParaRPr lang="zh-TW" altLang="en-US" sz="10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cs typeface="+mn-ea"/>
              </a:endParaRPr>
            </a:p>
          </p:txBody>
        </p:sp>
      </p:grp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421842"/>
              </p:ext>
            </p:extLst>
          </p:nvPr>
        </p:nvGraphicFramePr>
        <p:xfrm>
          <a:off x="683568" y="3933056"/>
          <a:ext cx="1584176" cy="234886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09587"/>
                <a:gridCol w="345092"/>
                <a:gridCol w="373274"/>
                <a:gridCol w="456223"/>
              </a:tblGrid>
              <a:tr h="22063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zh-TW" altLang="en-US" sz="14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會議時間</a:t>
                      </a:r>
                      <a:endParaRPr lang="zh-TW" altLang="en-US" sz="14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75373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年</a:t>
                      </a:r>
                      <a:endParaRPr lang="zh-TW" altLang="en-US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endParaRPr lang="zh-TW" altLang="en-US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日</a:t>
                      </a:r>
                      <a:endParaRPr lang="zh-TW" altLang="en-US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時間</a:t>
                      </a:r>
                      <a:endParaRPr lang="zh-TW" altLang="en-US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9525" marR="9525" marT="9525" marB="0" anchor="ctr">
                    <a:solidFill>
                      <a:srgbClr val="00B0F0"/>
                    </a:solidFill>
                  </a:tcPr>
                </a:tc>
              </a:tr>
              <a:tr h="1760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103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09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29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10:10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60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103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10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27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10:30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60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103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11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10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10:00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60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103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11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+mn-cs"/>
                        </a:rPr>
                        <a:t>14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12:20</a:t>
                      </a:r>
                      <a:endParaRPr lang="en-US" altLang="zh-TW" sz="1100" b="1" i="0" u="none" strike="noStrike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60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103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10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12:30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60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103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17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12:30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60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103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24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1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12:30</a:t>
                      </a:r>
                      <a:endParaRPr lang="en-US" altLang="zh-TW" sz="1100" b="1" i="0" u="none" strike="noStrike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60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103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31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12:30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60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104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01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22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</a:rPr>
                        <a:t>10:00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60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104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02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26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10:00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7605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104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03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18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100" b="1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itchFamily="34" charset="-120"/>
                          <a:ea typeface="微軟正黑體" pitchFamily="34" charset="-120"/>
                          <a:cs typeface="Times New Roman" pitchFamily="18" charset="0"/>
                        </a:rPr>
                        <a:t>10:00</a:t>
                      </a:r>
                      <a:endParaRPr lang="en-US" altLang="zh-TW" sz="11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itchFamily="34" charset="-120"/>
                        <a:ea typeface="微軟正黑體" pitchFamily="34" charset="-12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2" name="群組 21"/>
          <p:cNvGrpSpPr/>
          <p:nvPr/>
        </p:nvGrpSpPr>
        <p:grpSpPr>
          <a:xfrm>
            <a:off x="4067945" y="3371800"/>
            <a:ext cx="1962937" cy="461665"/>
            <a:chOff x="4011366" y="3371800"/>
            <a:chExt cx="1752622" cy="461665"/>
          </a:xfrm>
        </p:grpSpPr>
        <p:sp>
          <p:nvSpPr>
            <p:cNvPr id="12" name="AutoShape 562"/>
            <p:cNvSpPr>
              <a:spLocks noChangeArrowheads="1"/>
            </p:cNvSpPr>
            <p:nvPr/>
          </p:nvSpPr>
          <p:spPr bwMode="auto">
            <a:xfrm>
              <a:off x="4011366" y="3371800"/>
              <a:ext cx="1728192" cy="432048"/>
            </a:xfrm>
            <a:prstGeom prst="roundRect">
              <a:avLst>
                <a:gd name="adj" fmla="val 50000"/>
              </a:avLst>
            </a:prstGeom>
            <a:solidFill>
              <a:srgbClr val="DCC532">
                <a:alpha val="50195"/>
              </a:srgbClr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4251820" y="3371800"/>
              <a:ext cx="15121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參加人員</a:t>
              </a:r>
              <a:endPara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4499992" y="3871407"/>
            <a:ext cx="13681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實習主任、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資訊組長、</a:t>
            </a:r>
            <a:endParaRPr lang="en-US" altLang="zh-TW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設備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組長</a:t>
            </a:r>
            <a:endParaRPr lang="en-US" altLang="zh-TW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車輛</a:t>
            </a:r>
            <a:r>
              <a:rPr lang="zh-TW" altLang="zh-TW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組長、</a:t>
            </a:r>
            <a:endParaRPr lang="en-US" altLang="zh-TW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汽車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科主任</a:t>
            </a:r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</a:t>
            </a:r>
            <a:endParaRPr lang="en-US" altLang="zh-TW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資訊</a:t>
            </a:r>
            <a:r>
              <a:rPr lang="zh-TW" altLang="en-US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科主任</a:t>
            </a:r>
            <a:r>
              <a:rPr lang="zh-TW" alt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</a:t>
            </a:r>
            <a:endParaRPr lang="en-US" altLang="zh-TW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電子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科主任、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</a:br>
            <a:r>
              <a:rPr lang="zh-TW" altLang="zh-TW" sz="1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資處科主任</a:t>
            </a:r>
            <a:r>
              <a:rPr lang="zh-TW" altLang="zh-TW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</a:t>
            </a:r>
            <a:endParaRPr lang="en-US" altLang="zh-TW" sz="1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觀光</a:t>
            </a:r>
            <a:r>
              <a:rPr lang="zh-TW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科主任</a:t>
            </a:r>
            <a:r>
              <a:rPr lang="zh-TW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、</a:t>
            </a:r>
            <a:endParaRPr lang="en-US" altLang="zh-TW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商貿科主任。</a:t>
            </a:r>
            <a:endParaRPr lang="zh-TW" altLang="en-US" sz="1600" dirty="0">
              <a:solidFill>
                <a:srgbClr val="0070C0"/>
              </a:solidFill>
            </a:endParaRPr>
          </a:p>
        </p:txBody>
      </p:sp>
      <p:pic>
        <p:nvPicPr>
          <p:cNvPr id="15" name="內容版面配置區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933056"/>
            <a:ext cx="1584176" cy="1242139"/>
          </a:xfrm>
          <a:prstGeom prst="snip2DiagRect">
            <a:avLst>
              <a:gd name="adj1" fmla="val 0"/>
              <a:gd name="adj2" fmla="val 7426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圖片 15" descr="DSC033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5013176"/>
            <a:ext cx="1656184" cy="12421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AutoShape 562"/>
          <p:cNvSpPr>
            <a:spLocks noChangeArrowheads="1"/>
          </p:cNvSpPr>
          <p:nvPr/>
        </p:nvSpPr>
        <p:spPr bwMode="auto">
          <a:xfrm>
            <a:off x="6653708" y="3350766"/>
            <a:ext cx="1806724" cy="444500"/>
          </a:xfrm>
          <a:prstGeom prst="roundRect">
            <a:avLst>
              <a:gd name="adj" fmla="val 50000"/>
            </a:avLst>
          </a:prstGeom>
          <a:solidFill>
            <a:srgbClr val="DCC532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r>
              <a:rPr lang="zh-TW" altLang="en-US" sz="2400" b="1" dirty="0" smtClean="0">
                <a:latin typeface="微軟正黑體" pitchFamily="34" charset="-120"/>
                <a:ea typeface="微軟正黑體" pitchFamily="34" charset="-120"/>
              </a:rPr>
              <a:t>均質化網頁</a:t>
            </a:r>
            <a:endParaRPr lang="zh-CN" altLang="en-US" sz="24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005064"/>
            <a:ext cx="1944216" cy="145601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981811"/>
            <a:ext cx="2009700" cy="13900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標題 1"/>
          <p:cNvSpPr txBox="1">
            <a:spLocks/>
          </p:cNvSpPr>
          <p:nvPr/>
        </p:nvSpPr>
        <p:spPr>
          <a:xfrm>
            <a:off x="539552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總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 </a:t>
            </a:r>
            <a:r>
              <a:rPr kumimoji="0" lang="zh-TW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體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 </a:t>
            </a:r>
            <a:r>
              <a:rPr kumimoji="0" lang="zh-TW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績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 </a:t>
            </a:r>
            <a:r>
              <a:rPr kumimoji="0" lang="zh-TW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效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 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         </a:t>
            </a:r>
            <a:r>
              <a:rPr kumimoji="0" lang="en-US" altLang="zh-TW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   </a:t>
            </a:r>
            <a:r>
              <a:rPr kumimoji="0" lang="zh-TW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微軟正黑體" pitchFamily="34" charset="-120"/>
                <a:ea typeface="微軟正黑體" pitchFamily="34" charset="-120"/>
                <a:cs typeface="+mj-cs"/>
              </a:rPr>
              <a:t>自主管理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graphicFrame>
        <p:nvGraphicFramePr>
          <p:cNvPr id="27" name="表格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464467"/>
              </p:ext>
            </p:extLst>
          </p:nvPr>
        </p:nvGraphicFramePr>
        <p:xfrm>
          <a:off x="557809" y="908720"/>
          <a:ext cx="8064896" cy="38307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77887"/>
                <a:gridCol w="2808312"/>
                <a:gridCol w="1728192"/>
                <a:gridCol w="2250505"/>
              </a:tblGrid>
              <a:tr h="38307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aseline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"/>
                          <a:ea typeface="微軟正黑體" panose="020B0604030504040204" pitchFamily="34" charset="-120"/>
                        </a:rPr>
                        <a:t>指標</a:t>
                      </a:r>
                      <a:endParaRPr lang="zh-TW" altLang="en-US" sz="1600" baseline="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 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008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600" baseline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"/>
                          <a:ea typeface="微軟正黑體" panose="020B0604030504040204" pitchFamily="34" charset="-120"/>
                        </a:rPr>
                        <a:t>指標與工作內容彙整</a:t>
                      </a:r>
                      <a:endParaRPr lang="zh-TW" altLang="en-US" sz="1600" baseline="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 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0054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aseline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"/>
                          <a:ea typeface="微軟正黑體" panose="020B0604030504040204" pitchFamily="34" charset="-120"/>
                        </a:rPr>
                        <a:t>執行情形</a:t>
                      </a:r>
                      <a:endParaRPr lang="zh-TW" altLang="en-US" sz="1600" baseline="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 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008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600" baseline="0" dirty="0" smtClean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Arial "/>
                          <a:ea typeface="微軟正黑體" panose="020B0604030504040204" pitchFamily="34" charset="-120"/>
                        </a:rPr>
                        <a:t>探討</a:t>
                      </a:r>
                      <a:endParaRPr lang="zh-TW" altLang="en-US" sz="1600" baseline="0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Arial "/>
                        <a:ea typeface="微軟正黑體" panose="020B0604030504040204" pitchFamily="34" charset="-120"/>
                      </a:endParaRPr>
                    </a:p>
                  </a:txBody>
                  <a:tcPr>
                    <a:solidFill>
                      <a:srgbClr val="0054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12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62821"/>
              </p:ext>
            </p:extLst>
          </p:nvPr>
        </p:nvGraphicFramePr>
        <p:xfrm>
          <a:off x="251520" y="1412776"/>
          <a:ext cx="8712970" cy="445087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867201"/>
                <a:gridCol w="546267"/>
                <a:gridCol w="546267"/>
                <a:gridCol w="546267"/>
                <a:gridCol w="464329"/>
                <a:gridCol w="382387"/>
                <a:gridCol w="375559"/>
                <a:gridCol w="375559"/>
                <a:gridCol w="457499"/>
                <a:gridCol w="409702"/>
                <a:gridCol w="368732"/>
                <a:gridCol w="546267"/>
                <a:gridCol w="423357"/>
                <a:gridCol w="382387"/>
                <a:gridCol w="457499"/>
                <a:gridCol w="361903"/>
                <a:gridCol w="423357"/>
                <a:gridCol w="491641"/>
                <a:gridCol w="286790"/>
              </a:tblGrid>
              <a:tr h="250667">
                <a:tc gridSpan="19">
                  <a:txBody>
                    <a:bodyPr/>
                    <a:lstStyle/>
                    <a:p>
                      <a:pPr algn="ctr" fontAlgn="ctr"/>
                      <a:r>
                        <a:rPr lang="en-US" altLang="zh-TW" sz="9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104-1</a:t>
                      </a:r>
                      <a:r>
                        <a:rPr lang="zh-TW" altLang="en-US" sz="9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均質化經常門經費支用表</a:t>
                      </a:r>
                      <a:endParaRPr lang="zh-TW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9860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講師費</a:t>
                      </a:r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講師費</a:t>
                      </a:r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550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講師費</a:t>
                      </a:r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講座</a:t>
                      </a:r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1600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諮詢費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工讀費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租車費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國內旅費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保險費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膳宿費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設備維護費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材料費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物品費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補充保費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雜支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總經費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膳數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</a:tr>
              <a:tr h="298601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預算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24000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33000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8000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14400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9600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72000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4590</a:t>
                      </a:r>
                      <a:endParaRPr lang="en-US" altLang="zh-TW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7000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16000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10000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60000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50000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1588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17822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330000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</a:t>
                      </a:r>
                      <a:endParaRPr lang="en-US" altLang="zh-TW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</a:tr>
              <a:tr h="15259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10/3  </a:t>
                      </a:r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親職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6400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1200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7600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en-US" altLang="zh-TW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</a:tr>
              <a:tr h="29860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11/4.11</a:t>
                      </a:r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安和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13200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2400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3600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72000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4000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312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95512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</a:t>
                      </a:r>
                      <a:endParaRPr lang="en-US" altLang="zh-TW" sz="800" b="0" i="1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</a:tr>
              <a:tr h="29860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11/5</a:t>
                      </a:r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會資友誼賽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3200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1600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1600</a:t>
                      </a:r>
                      <a:endParaRPr lang="en-US" altLang="zh-TW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88</a:t>
                      </a:r>
                      <a:endParaRPr lang="en-US" altLang="zh-TW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6488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en-US" altLang="zh-TW" sz="800" b="0" i="1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</a:tr>
              <a:tr h="444603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11/6</a:t>
                      </a:r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梧棲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2400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6050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1200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2400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193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12243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楊主任墊便當</a:t>
                      </a:r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960</a:t>
                      </a:r>
                      <a:endParaRPr lang="en-US" altLang="zh-TW" sz="800" b="0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30</a:t>
                      </a:r>
                      <a:endParaRPr lang="en-US" altLang="zh-TW" sz="800" b="0" i="1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</a:tr>
              <a:tr h="29860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11/15</a:t>
                      </a:r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汽車友誼賽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4800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1200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1600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7720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en-US" altLang="zh-TW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</a:tr>
              <a:tr h="15259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12/7</a:t>
                      </a:r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專家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16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</a:t>
                      </a:r>
                      <a:endParaRPr lang="en-US" altLang="zh-TW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</a:tr>
              <a:tr h="152599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12/9</a:t>
                      </a:r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東大附中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6000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</a:tr>
              <a:tr h="29860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12/4</a:t>
                      </a:r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汽車科講座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3200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</a:tr>
              <a:tr h="15259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技藝選手</a:t>
                      </a:r>
                      <a:endParaRPr lang="zh-TW" altLang="en-US" sz="800" b="0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9600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192</a:t>
                      </a:r>
                      <a:endParaRPr lang="en-US" altLang="zh-TW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</a:tr>
              <a:tr h="15259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</a:tr>
              <a:tr h="15259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</a:tr>
              <a:tr h="298601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10/16</a:t>
                      </a:r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楊主任暫付沙鹿</a:t>
                      </a:r>
                      <a:endParaRPr lang="zh-TW" altLang="en-US" sz="800" b="0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3200</a:t>
                      </a:r>
                      <a:endParaRPr lang="en-US" altLang="zh-TW" sz="800" b="0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350</a:t>
                      </a:r>
                      <a:endParaRPr lang="en-US" altLang="zh-TW" sz="800" b="0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3550</a:t>
                      </a:r>
                      <a:endParaRPr lang="en-US" altLang="zh-TW" sz="800" b="0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</a:tr>
              <a:tr h="152599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</a:tr>
              <a:tr h="29860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使用經費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26400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19250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9200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3200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2000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9600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72000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9600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1001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129563</a:t>
                      </a:r>
                      <a:endParaRPr lang="en-US" altLang="zh-TW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145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</a:tr>
              <a:tr h="298601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剩餘經費</a:t>
                      </a:r>
                      <a:endParaRPr lang="zh-TW" altLang="en-US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(-2400)</a:t>
                      </a:r>
                      <a:endParaRPr lang="en-US" altLang="zh-TW" sz="8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13750</a:t>
                      </a:r>
                      <a:endParaRPr lang="en-US" altLang="zh-TW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(-1200)</a:t>
                      </a:r>
                      <a:endParaRPr lang="en-US" altLang="zh-TW" sz="800" b="0" i="0" u="none" strike="noStrike" dirty="0">
                        <a:solidFill>
                          <a:srgbClr val="FF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11200</a:t>
                      </a:r>
                      <a:endParaRPr lang="en-US" altLang="zh-TW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4590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7000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6400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10000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60000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50000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587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17822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TW" sz="800" u="none" strike="noStrike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197082</a:t>
                      </a:r>
                      <a:endParaRPr lang="en-US" altLang="zh-TW" sz="800" b="0" i="0" u="none" strike="noStrike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800" u="none" strike="noStrike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lang="zh-TW" alt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197" marR="6197" marT="6197" marB="0" anchor="ctr"/>
                </a:tc>
              </a:tr>
            </a:tbl>
          </a:graphicData>
        </a:graphic>
      </p:graphicFrame>
      <p:sp>
        <p:nvSpPr>
          <p:cNvPr id="5" name="標題 1"/>
          <p:cNvSpPr txBox="1">
            <a:spLocks/>
          </p:cNvSpPr>
          <p:nvPr/>
        </p:nvSpPr>
        <p:spPr>
          <a:xfrm>
            <a:off x="539552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noProof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經費執行情況</a:t>
            </a:r>
            <a:r>
              <a:rPr lang="en-US" altLang="zh-TW" sz="4000" noProof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(</a:t>
            </a:r>
            <a:r>
              <a:rPr lang="zh-TW" altLang="en-US" sz="4000" noProof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經常門</a:t>
            </a:r>
            <a:r>
              <a:rPr lang="en-US" altLang="zh-TW" sz="4000" noProof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)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1158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539552" y="-171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000" noProof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經費執行情況</a:t>
            </a:r>
            <a:r>
              <a:rPr lang="en-US" altLang="zh-TW" sz="4000" noProof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(</a:t>
            </a:r>
            <a:r>
              <a:rPr lang="zh-TW" altLang="en-US" sz="4000" noProof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資本門</a:t>
            </a:r>
            <a:r>
              <a:rPr lang="en-US" altLang="zh-TW" sz="4000" noProof="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rPr>
              <a:t>)</a:t>
            </a:r>
            <a:endParaRPr kumimoji="0" lang="zh-TW" alt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微軟正黑體" pitchFamily="34" charset="-120"/>
              <a:ea typeface="微軟正黑體" pitchFamily="34" charset="-120"/>
              <a:cs typeface="+mj-cs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787766"/>
              </p:ext>
            </p:extLst>
          </p:nvPr>
        </p:nvGraphicFramePr>
        <p:xfrm>
          <a:off x="611560" y="1772816"/>
          <a:ext cx="7920880" cy="323133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887254"/>
                <a:gridCol w="1203687"/>
                <a:gridCol w="402104"/>
                <a:gridCol w="531291"/>
                <a:gridCol w="864096"/>
                <a:gridCol w="1872108"/>
                <a:gridCol w="2160340"/>
              </a:tblGrid>
              <a:tr h="335738">
                <a:tc gridSpan="7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200" kern="0" dirty="0" smtClean="0">
                          <a:effectLst/>
                        </a:rPr>
                        <a:t>資本門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480887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設</a:t>
                      </a:r>
                      <a:endParaRPr lang="zh-TW" sz="12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備</a:t>
                      </a:r>
                      <a:endParaRPr lang="zh-TW" sz="1200" kern="1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費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多功能數位講桌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0">
                          <a:effectLst/>
                        </a:rPr>
                        <a:t>台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3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50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150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 smtClean="0">
                          <a:effectLst/>
                        </a:rPr>
                        <a:t>1</a:t>
                      </a:r>
                      <a:r>
                        <a:rPr lang="en-US" sz="1200" kern="0" dirty="0">
                          <a:effectLst/>
                        </a:rPr>
                        <a:t>.</a:t>
                      </a:r>
                      <a:r>
                        <a:rPr lang="zh-TW" sz="1200" kern="0" dirty="0">
                          <a:effectLst/>
                        </a:rPr>
                        <a:t>學生優勢潛能開發及學校特色能力展，並作為國中生研習多元技藝、職涯試探活動之設備。</a:t>
                      </a:r>
                      <a:endParaRPr lang="zh-TW" sz="1200" kern="1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2.</a:t>
                      </a:r>
                      <a:r>
                        <a:rPr lang="zh-TW" sz="1200" kern="0" dirty="0">
                          <a:effectLst/>
                        </a:rPr>
                        <a:t>安排國中生研習</a:t>
                      </a:r>
                      <a:r>
                        <a:rPr lang="zh-TW" sz="1200" kern="100" dirty="0">
                          <a:effectLst/>
                        </a:rPr>
                        <a:t>能源與汽、機車技藝、門市服務系統技藝、趣味電路技藝、電腦動畫技藝、創意機器人技藝、飲調、水果盤實作技藝、</a:t>
                      </a:r>
                      <a:r>
                        <a:rPr lang="en-US" sz="1200" kern="100" dirty="0">
                          <a:effectLst/>
                        </a:rPr>
                        <a:t>E</a:t>
                      </a:r>
                      <a:r>
                        <a:rPr lang="zh-TW" sz="1200" kern="100" dirty="0">
                          <a:effectLst/>
                        </a:rPr>
                        <a:t>化英文簡報製作</a:t>
                      </a:r>
                      <a:r>
                        <a:rPr lang="zh-TW" sz="1200" kern="100" dirty="0" smtClean="0">
                          <a:effectLst/>
                        </a:rPr>
                        <a:t>技藝</a:t>
                      </a:r>
                      <a:endParaRPr lang="en-US" altLang="zh-TW" sz="1200" kern="100" dirty="0" smtClean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 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</a:tr>
              <a:tr h="55152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數位整合工作站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套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3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47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141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3468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</a:rPr>
                        <a:t>Acrobat Pro DC WIN </a:t>
                      </a:r>
                      <a:r>
                        <a:rPr lang="zh-TW" sz="1200" kern="100">
                          <a:effectLst/>
                        </a:rPr>
                        <a:t>中文專業版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套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18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18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3252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POS</a:t>
                      </a:r>
                      <a:r>
                        <a:rPr lang="zh-TW" sz="1200" kern="0">
                          <a:effectLst/>
                        </a:rPr>
                        <a:t>軟硬體設備組</a:t>
                      </a:r>
                      <a:r>
                        <a:rPr lang="en-US" sz="1200" kern="100">
                          <a:effectLst/>
                        </a:rPr>
                        <a:t> 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套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1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>
                          <a:effectLst/>
                        </a:rPr>
                        <a:t>61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61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357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</a:rPr>
                        <a:t>小計</a:t>
                      </a:r>
                      <a:endParaRPr lang="zh-TW" sz="1200" kern="10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200" kern="0" dirty="0">
                          <a:effectLst/>
                        </a:rPr>
                        <a:t>370</a:t>
                      </a: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zh-TW" sz="1200" kern="100" dirty="0">
                        <a:effectLst/>
                        <a:latin typeface="Times New Roman"/>
                        <a:ea typeface="新細明體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  <p:sp>
        <p:nvSpPr>
          <p:cNvPr id="6" name="爆炸 1 5"/>
          <p:cNvSpPr/>
          <p:nvPr/>
        </p:nvSpPr>
        <p:spPr>
          <a:xfrm>
            <a:off x="6175260" y="4407871"/>
            <a:ext cx="2592288" cy="2266956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執行</a:t>
            </a:r>
            <a:r>
              <a:rPr lang="zh-TW" altLang="en-US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endParaRPr lang="zh-TW" alt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281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8314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4983</TotalTime>
  <Words>1478</Words>
  <Application>Microsoft Office PowerPoint</Application>
  <PresentationFormat>如螢幕大小 (4:3)</PresentationFormat>
  <Paragraphs>524</Paragraphs>
  <Slides>10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101學年度「高中職適性學習社區教育資源均質化方案」輔導訪視</dc:title>
  <dc:creator>user</dc:creator>
  <cp:lastModifiedBy>user</cp:lastModifiedBy>
  <cp:revision>579</cp:revision>
  <cp:lastPrinted>2015-03-27T07:20:18Z</cp:lastPrinted>
  <dcterms:created xsi:type="dcterms:W3CDTF">2013-03-30T13:39:18Z</dcterms:created>
  <dcterms:modified xsi:type="dcterms:W3CDTF">2015-11-27T05:29:41Z</dcterms:modified>
</cp:coreProperties>
</file>